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58" r:id="rId5"/>
    <p:sldId id="264" r:id="rId6"/>
    <p:sldId id="259" r:id="rId7"/>
    <p:sldId id="260" r:id="rId8"/>
    <p:sldId id="261" r:id="rId9"/>
    <p:sldId id="266" r:id="rId10"/>
    <p:sldId id="267" r:id="rId11"/>
    <p:sldId id="262" r:id="rId12"/>
    <p:sldId id="268"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63" d="100"/>
          <a:sy n="63" d="100"/>
        </p:scale>
        <p:origin x="8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D12E-088F-9B54-9A20-73030BC8EC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F81173-4B5D-0780-ACD4-0E547A3DA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9F775E-21EE-B17D-E803-64A8D2E8D7FF}"/>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5E3B212A-AC83-3F96-DE84-585931BA1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AF883-9768-12A8-07F1-F946CBEE20ED}"/>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571752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37B2-BC74-E124-BF6E-1198D9263A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A6849A-830B-BF29-AC98-4639193D1A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B0658-994E-D535-8092-0D5AE4DBFAC2}"/>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CC0D350E-F983-D169-0A7B-BCBE610D7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91652-1214-2551-5D9E-1ECFCAF10020}"/>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1233321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8BEE3A-8D9C-D212-1BF9-59230D862B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14580B-E667-41C5-CEA4-C7EFF7A265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BC30C-87AA-830E-13FD-E36EAD0BA1CA}"/>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136FE0DD-27B4-636E-0CFA-0F2B8DA6C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4E97C-660D-8A2D-C33B-F0DFB8CB31D5}"/>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1564740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EB771-C95F-229F-3E95-BDEC2A5DB9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722FAC-A174-B74D-F44C-B2F5AF4145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AEEBD3-B525-7170-B6C9-932FF7D5EC15}"/>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851E1358-33A1-637A-D037-176CE4D1B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A538B-A0BB-6ECC-0FB5-991508170B5B}"/>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302124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CF08D-C9FD-2AD4-0955-A0E37FAA1E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53A049-BFBB-E4B9-775A-21127303D1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D61DF8-1622-2F1C-DD60-44D540D61F85}"/>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92A98B3F-432C-A712-23AE-7D223BE7B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B9F12-BB97-F331-357E-2E27971E62A8}"/>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483440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9450-049B-7C6A-7516-7B476E56DA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92A4B6-4238-44D5-12CA-9F5FA8EDF6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0B33B4-D573-DD91-F568-C623F4DD14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E32226-5E19-DF56-4783-95FE285A20CE}"/>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6" name="Footer Placeholder 5">
            <a:extLst>
              <a:ext uri="{FF2B5EF4-FFF2-40B4-BE49-F238E27FC236}">
                <a16:creationId xmlns:a16="http://schemas.microsoft.com/office/drawing/2014/main" id="{3123C3DE-DBE0-1797-8996-76E27ED95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A5D812-38CB-49B3-C5F3-2DFDA2ED9339}"/>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158401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C9D76-39FD-6E5D-305C-040E039752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1A97B9-FE7F-DA92-0F08-6FA932DBE4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98BC62-0249-F07F-0E1D-14E4E9755C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510862-D17B-9947-AC82-F6F8222593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EA6544-DFFD-C647-62B6-A9ADAAA798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29F39E-DCD5-3D50-DA0E-89B84DE0016F}"/>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8" name="Footer Placeholder 7">
            <a:extLst>
              <a:ext uri="{FF2B5EF4-FFF2-40B4-BE49-F238E27FC236}">
                <a16:creationId xmlns:a16="http://schemas.microsoft.com/office/drawing/2014/main" id="{B67F5DDC-B246-62CD-BBFB-6816270BA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FEF274-359F-4453-4485-9A1915460876}"/>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3159577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313C1-F541-A20B-811F-E478FC79A9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BA491D-E636-74C3-88AB-E80FA13A3296}"/>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4" name="Footer Placeholder 3">
            <a:extLst>
              <a:ext uri="{FF2B5EF4-FFF2-40B4-BE49-F238E27FC236}">
                <a16:creationId xmlns:a16="http://schemas.microsoft.com/office/drawing/2014/main" id="{460EBE3B-7E46-E8F7-8128-976D00A0B2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0A28AD-4825-CA7E-EED3-78BE686D332D}"/>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3010777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12EC1-CBF5-E196-A939-73FA0CE3633B}"/>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3" name="Footer Placeholder 2">
            <a:extLst>
              <a:ext uri="{FF2B5EF4-FFF2-40B4-BE49-F238E27FC236}">
                <a16:creationId xmlns:a16="http://schemas.microsoft.com/office/drawing/2014/main" id="{4D10AB70-147C-6028-28E9-9BFC59341B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219409-66DD-936C-CDBB-BF63F9D3F889}"/>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515243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0AABF-8AA5-DCF3-4D4C-A71C57119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2B5D61-4CD9-EB22-973A-6B69496D35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6931A1-8246-DC2D-7AD4-808458968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D802CB-B679-9D84-1628-BCA4C74F0EA5}"/>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6" name="Footer Placeholder 5">
            <a:extLst>
              <a:ext uri="{FF2B5EF4-FFF2-40B4-BE49-F238E27FC236}">
                <a16:creationId xmlns:a16="http://schemas.microsoft.com/office/drawing/2014/main" id="{0117CB44-F0BA-B9BE-CF5E-210D6F7BE0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2F26D-A5D8-738E-DF39-31CD1B0A46B3}"/>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94321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913D-E42B-9240-1E1C-781EF0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FB174F-BA35-2F11-4D66-032A9F31A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A83BE-8AAE-42FF-E7F3-FA2A82A51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7AC16B-464A-8F31-0337-B8976FE9E148}"/>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6" name="Footer Placeholder 5">
            <a:extLst>
              <a:ext uri="{FF2B5EF4-FFF2-40B4-BE49-F238E27FC236}">
                <a16:creationId xmlns:a16="http://schemas.microsoft.com/office/drawing/2014/main" id="{466FCBB0-FC2B-9342-DDBC-BBBB30E70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25CD6-D865-CB5A-AF78-235094523081}"/>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197276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CF6DB-259E-3D72-8BB1-F20D1AF5AD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D49498-58EF-E0B0-B769-A4BCC009CC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AB8800-41ED-81E4-D4B7-38178B289F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A91E3294-AB03-1C82-D911-3E22502666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717575-BE0F-ABBC-AA84-DB88F882C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5E724C-0A4C-4022-9D2F-DE5A1F2D6B55}" type="slidenum">
              <a:rPr lang="en-US" smtClean="0"/>
              <a:t>‹#›</a:t>
            </a:fld>
            <a:endParaRPr lang="en-US"/>
          </a:p>
        </p:txBody>
      </p:sp>
    </p:spTree>
    <p:extLst>
      <p:ext uri="{BB962C8B-B14F-4D97-AF65-F5344CB8AC3E}">
        <p14:creationId xmlns:p14="http://schemas.microsoft.com/office/powerpoint/2010/main" val="2523942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4.sv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5219F-F874-5AA5-A5E0-1C72743CA9D8}"/>
              </a:ext>
            </a:extLst>
          </p:cNvPr>
          <p:cNvSpPr txBox="1"/>
          <p:nvPr/>
        </p:nvSpPr>
        <p:spPr>
          <a:xfrm>
            <a:off x="2798064" y="1152144"/>
            <a:ext cx="5926058" cy="707886"/>
          </a:xfrm>
          <a:prstGeom prst="rect">
            <a:avLst/>
          </a:prstGeom>
          <a:noFill/>
        </p:spPr>
        <p:txBody>
          <a:bodyPr wrap="square" rtlCol="0">
            <a:spAutoFit/>
          </a:bodyPr>
          <a:lstStyle/>
          <a:p>
            <a:pPr algn="ctr"/>
            <a:r>
              <a:rPr lang="en-US" sz="4000" b="1" u="sng" dirty="0">
                <a:solidFill>
                  <a:schemeClr val="accent4">
                    <a:lumMod val="75000"/>
                  </a:schemeClr>
                </a:solidFill>
                <a:latin typeface="Forte" panose="03060902040502070203" pitchFamily="66" charset="0"/>
              </a:rPr>
              <a:t>LIBERTY</a:t>
            </a:r>
            <a:r>
              <a:rPr lang="en-US" sz="4000" b="1" dirty="0">
                <a:latin typeface="Forte" panose="03060902040502070203" pitchFamily="66" charset="0"/>
              </a:rPr>
              <a:t> </a:t>
            </a:r>
            <a:r>
              <a:rPr lang="en-US" sz="4000" b="1" u="sng" dirty="0">
                <a:latin typeface="Forte" panose="03060902040502070203" pitchFamily="66" charset="0"/>
              </a:rPr>
              <a:t>ELECTRONICS.</a:t>
            </a:r>
            <a:endParaRPr lang="en-US" b="1" u="sng" dirty="0">
              <a:latin typeface="Forte" panose="03060902040502070203" pitchFamily="66" charset="0"/>
            </a:endParaRPr>
          </a:p>
        </p:txBody>
      </p:sp>
      <p:sp>
        <p:nvSpPr>
          <p:cNvPr id="6" name="Oval 5">
            <a:extLst>
              <a:ext uri="{FF2B5EF4-FFF2-40B4-BE49-F238E27FC236}">
                <a16:creationId xmlns:a16="http://schemas.microsoft.com/office/drawing/2014/main" id="{5D2F23F9-4569-47A0-1969-353E1F526918}"/>
              </a:ext>
            </a:extLst>
          </p:cNvPr>
          <p:cNvSpPr/>
          <p:nvPr/>
        </p:nvSpPr>
        <p:spPr>
          <a:xfrm>
            <a:off x="4078224" y="2212848"/>
            <a:ext cx="2825496" cy="10698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CBCD0E0-CFAA-690C-D0B9-AB10DCB8148A}"/>
              </a:ext>
            </a:extLst>
          </p:cNvPr>
          <p:cNvSpPr txBox="1"/>
          <p:nvPr/>
        </p:nvSpPr>
        <p:spPr>
          <a:xfrm>
            <a:off x="1316736" y="4426696"/>
            <a:ext cx="1261872" cy="369332"/>
          </a:xfrm>
          <a:prstGeom prst="rect">
            <a:avLst/>
          </a:prstGeom>
          <a:noFill/>
          <a:ln>
            <a:noFill/>
          </a:ln>
        </p:spPr>
        <p:txBody>
          <a:bodyPr wrap="square" rtlCol="0">
            <a:spAutoFit/>
          </a:bodyPr>
          <a:lstStyle/>
          <a:p>
            <a:pPr algn="ctr"/>
            <a:r>
              <a:rPr lang="en-US" b="1" u="sng" dirty="0">
                <a:effectLst>
                  <a:outerShdw blurRad="38100" dist="38100" dir="2700000" algn="tl">
                    <a:srgbClr val="000000">
                      <a:alpha val="43137"/>
                    </a:srgbClr>
                  </a:outerShdw>
                </a:effectLst>
              </a:rPr>
              <a:t>GROUP</a:t>
            </a:r>
            <a:r>
              <a:rPr lang="en-US" b="1" dirty="0"/>
              <a:t> </a:t>
            </a:r>
          </a:p>
        </p:txBody>
      </p:sp>
      <p:sp>
        <p:nvSpPr>
          <p:cNvPr id="9" name="TextBox 8">
            <a:extLst>
              <a:ext uri="{FF2B5EF4-FFF2-40B4-BE49-F238E27FC236}">
                <a16:creationId xmlns:a16="http://schemas.microsoft.com/office/drawing/2014/main" id="{792F07CC-2CAD-05F5-654E-9655416A9835}"/>
              </a:ext>
            </a:extLst>
          </p:cNvPr>
          <p:cNvSpPr txBox="1"/>
          <p:nvPr/>
        </p:nvSpPr>
        <p:spPr>
          <a:xfrm>
            <a:off x="438912" y="4997971"/>
            <a:ext cx="3154680" cy="1384995"/>
          </a:xfrm>
          <a:prstGeom prst="rect">
            <a:avLst/>
          </a:prstGeom>
          <a:noFill/>
        </p:spPr>
        <p:txBody>
          <a:bodyPr wrap="square" rtlCol="0">
            <a:spAutoFit/>
          </a:bodyPr>
          <a:lstStyle/>
          <a:p>
            <a:pPr marL="228600" indent="-228600">
              <a:buAutoNum type="arabicPeriod"/>
            </a:pPr>
            <a:r>
              <a:rPr lang="en-US" sz="1200" dirty="0"/>
              <a:t>MUHAMMAD SHAHEER Std1401788</a:t>
            </a:r>
          </a:p>
          <a:p>
            <a:pPr marL="228600" indent="-228600">
              <a:buAutoNum type="arabicPeriod"/>
            </a:pPr>
            <a:endParaRPr lang="en-US" sz="1200" dirty="0"/>
          </a:p>
          <a:p>
            <a:pPr marL="228600" indent="-228600">
              <a:buAutoNum type="arabicPeriod" startAt="2"/>
            </a:pPr>
            <a:r>
              <a:rPr lang="en-US" sz="1200" dirty="0"/>
              <a:t>SOHAIB IRSHAD Std1407075</a:t>
            </a:r>
          </a:p>
          <a:p>
            <a:endParaRPr lang="en-US" sz="1200" dirty="0"/>
          </a:p>
          <a:p>
            <a:pPr marL="228600" indent="-228600">
              <a:buAutoNum type="arabicPeriod" startAt="3"/>
            </a:pPr>
            <a:r>
              <a:rPr lang="en-US" sz="1200" dirty="0"/>
              <a:t>LAIBA ZAFAR Std1397240</a:t>
            </a:r>
          </a:p>
          <a:p>
            <a:pPr marL="228600" indent="-228600">
              <a:buAutoNum type="arabicPeriod" startAt="3"/>
            </a:pPr>
            <a:endParaRPr lang="en-US" sz="1200" dirty="0"/>
          </a:p>
          <a:p>
            <a:r>
              <a:rPr lang="en-US" sz="1200" dirty="0"/>
              <a:t>4.   MALIK ALI Std1399179</a:t>
            </a:r>
          </a:p>
        </p:txBody>
      </p:sp>
      <p:sp>
        <p:nvSpPr>
          <p:cNvPr id="11" name="TextBox 10">
            <a:extLst>
              <a:ext uri="{FF2B5EF4-FFF2-40B4-BE49-F238E27FC236}">
                <a16:creationId xmlns:a16="http://schemas.microsoft.com/office/drawing/2014/main" id="{3754D60D-C0F4-1732-586E-9F515F2DFFEA}"/>
              </a:ext>
            </a:extLst>
          </p:cNvPr>
          <p:cNvSpPr txBox="1"/>
          <p:nvPr/>
        </p:nvSpPr>
        <p:spPr>
          <a:xfrm>
            <a:off x="8449056" y="4545568"/>
            <a:ext cx="1874520" cy="369332"/>
          </a:xfrm>
          <a:prstGeom prst="rect">
            <a:avLst/>
          </a:prstGeom>
          <a:noFill/>
          <a:ln>
            <a:noFill/>
          </a:ln>
        </p:spPr>
        <p:txBody>
          <a:bodyPr wrap="square" rtlCol="0">
            <a:spAutoFit/>
          </a:bodyPr>
          <a:lstStyle/>
          <a:p>
            <a:pPr algn="ctr"/>
            <a:r>
              <a:rPr lang="en-US" b="1" u="sng" dirty="0">
                <a:effectLst>
                  <a:outerShdw blurRad="38100" dist="38100" dir="2700000" algn="tl">
                    <a:srgbClr val="000000">
                      <a:alpha val="43137"/>
                    </a:srgbClr>
                  </a:outerShdw>
                </a:effectLst>
              </a:rPr>
              <a:t>FALCULTY DATA</a:t>
            </a:r>
            <a:r>
              <a:rPr lang="en-US" b="1" dirty="0"/>
              <a:t> </a:t>
            </a:r>
          </a:p>
        </p:txBody>
      </p:sp>
      <p:sp>
        <p:nvSpPr>
          <p:cNvPr id="13" name="TextBox 12">
            <a:extLst>
              <a:ext uri="{FF2B5EF4-FFF2-40B4-BE49-F238E27FC236}">
                <a16:creationId xmlns:a16="http://schemas.microsoft.com/office/drawing/2014/main" id="{175F4BB4-1798-8E43-5651-43A2A823C8C8}"/>
              </a:ext>
            </a:extLst>
          </p:cNvPr>
          <p:cNvSpPr txBox="1"/>
          <p:nvPr/>
        </p:nvSpPr>
        <p:spPr>
          <a:xfrm>
            <a:off x="7973568" y="4988827"/>
            <a:ext cx="3337560" cy="1754326"/>
          </a:xfrm>
          <a:prstGeom prst="rect">
            <a:avLst/>
          </a:prstGeom>
          <a:noFill/>
        </p:spPr>
        <p:txBody>
          <a:bodyPr wrap="square" rtlCol="0">
            <a:spAutoFit/>
          </a:bodyPr>
          <a:lstStyle/>
          <a:p>
            <a:r>
              <a:rPr lang="en-US" sz="1200" dirty="0"/>
              <a:t>FALCULTY NAME :	SIR AMIR HAMZA.</a:t>
            </a:r>
          </a:p>
          <a:p>
            <a:endParaRPr lang="en-US" sz="1200" dirty="0"/>
          </a:p>
          <a:p>
            <a:r>
              <a:rPr lang="en-US" sz="1200" dirty="0"/>
              <a:t>COORDINATOR NAME :	ARIBA KHAN.</a:t>
            </a:r>
          </a:p>
          <a:p>
            <a:endParaRPr lang="en-US" sz="1200" dirty="0"/>
          </a:p>
          <a:p>
            <a:r>
              <a:rPr lang="en-US" sz="1200" dirty="0"/>
              <a:t>CENTER NAME :	NORTH NAZIMABAD.</a:t>
            </a:r>
          </a:p>
          <a:p>
            <a:endParaRPr lang="en-US" sz="1200" dirty="0"/>
          </a:p>
          <a:p>
            <a:r>
              <a:rPr lang="en-US" sz="1200" dirty="0"/>
              <a:t>GROUP :		(B).</a:t>
            </a:r>
          </a:p>
          <a:p>
            <a:endParaRPr lang="en-US" sz="1200" dirty="0"/>
          </a:p>
          <a:p>
            <a:r>
              <a:rPr lang="en-US" sz="1200" dirty="0"/>
              <a:t>BATCH : 		2207G3.</a:t>
            </a:r>
          </a:p>
        </p:txBody>
      </p:sp>
      <p:sp>
        <p:nvSpPr>
          <p:cNvPr id="14" name="TextBox 13">
            <a:extLst>
              <a:ext uri="{FF2B5EF4-FFF2-40B4-BE49-F238E27FC236}">
                <a16:creationId xmlns:a16="http://schemas.microsoft.com/office/drawing/2014/main" id="{348A4C53-8CDA-BBFB-9503-4747E96F6596}"/>
              </a:ext>
            </a:extLst>
          </p:cNvPr>
          <p:cNvSpPr txBox="1"/>
          <p:nvPr/>
        </p:nvSpPr>
        <p:spPr>
          <a:xfrm>
            <a:off x="4224528" y="3429000"/>
            <a:ext cx="2532888" cy="307777"/>
          </a:xfrm>
          <a:prstGeom prst="rect">
            <a:avLst/>
          </a:prstGeom>
          <a:noFill/>
        </p:spPr>
        <p:txBody>
          <a:bodyPr wrap="square" rtlCol="0">
            <a:spAutoFit/>
          </a:bodyPr>
          <a:lstStyle/>
          <a:p>
            <a:pPr marL="285750" indent="-285750" algn="ctr">
              <a:buFont typeface="Wingdings" panose="05000000000000000000" pitchFamily="2" charset="2"/>
              <a:buChar char="v"/>
            </a:pPr>
            <a:r>
              <a:rPr lang="en-US" sz="1400" b="1" i="1" u="sng" dirty="0"/>
              <a:t>We serve the best</a:t>
            </a:r>
            <a:endParaRPr lang="en-US" b="1" i="1" u="sng" dirty="0"/>
          </a:p>
        </p:txBody>
      </p:sp>
      <p:sp>
        <p:nvSpPr>
          <p:cNvPr id="2" name="Rectangle 1">
            <a:extLst>
              <a:ext uri="{FF2B5EF4-FFF2-40B4-BE49-F238E27FC236}">
                <a16:creationId xmlns:a16="http://schemas.microsoft.com/office/drawing/2014/main" id="{E9EA09D8-33B4-72AD-3415-D11052C8EC2E}"/>
              </a:ext>
            </a:extLst>
          </p:cNvPr>
          <p:cNvSpPr/>
          <p:nvPr/>
        </p:nvSpPr>
        <p:spPr>
          <a:xfrm>
            <a:off x="-91440" y="-109354"/>
            <a:ext cx="1408176" cy="102412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850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C3479-10F4-ADA2-0D77-27117155383B}"/>
              </a:ext>
            </a:extLst>
          </p:cNvPr>
          <p:cNvSpPr>
            <a:spLocks noGrp="1"/>
          </p:cNvSpPr>
          <p:nvPr>
            <p:ph type="title"/>
          </p:nvPr>
        </p:nvSpPr>
        <p:spPr/>
        <p:txBody>
          <a:bodyPr/>
          <a:lstStyle/>
          <a:p>
            <a:pPr algn="ctr"/>
            <a:r>
              <a:rPr lang="en-US" b="1" u="sng" dirty="0">
                <a:effectLst>
                  <a:outerShdw blurRad="38100" dist="38100" dir="2700000" algn="tl">
                    <a:srgbClr val="000000">
                      <a:alpha val="43137"/>
                    </a:srgbClr>
                  </a:outerShdw>
                </a:effectLst>
                <a:latin typeface="Agency FB" panose="020B0503020202020204" pitchFamily="34" charset="0"/>
              </a:rPr>
              <a:t>PROBLEM STATEMENTS SOLVED</a:t>
            </a:r>
            <a:endParaRPr lang="en-US" dirty="0"/>
          </a:p>
        </p:txBody>
      </p:sp>
      <p:sp>
        <p:nvSpPr>
          <p:cNvPr id="3" name="Content Placeholder 2">
            <a:extLst>
              <a:ext uri="{FF2B5EF4-FFF2-40B4-BE49-F238E27FC236}">
                <a16:creationId xmlns:a16="http://schemas.microsoft.com/office/drawing/2014/main" id="{DBD1B619-B09E-1D73-4384-216C5EB8A4D3}"/>
              </a:ext>
            </a:extLst>
          </p:cNvPr>
          <p:cNvSpPr>
            <a:spLocks noGrp="1"/>
          </p:cNvSpPr>
          <p:nvPr>
            <p:ph idx="1"/>
          </p:nvPr>
        </p:nvSpPr>
        <p:spPr/>
        <p:txBody>
          <a:bodyPr anchor="t"/>
          <a:lstStyle/>
          <a:p>
            <a:pPr>
              <a:spcBef>
                <a:spcPts val="0"/>
              </a:spcBef>
              <a:tabLst>
                <a:tab pos="457200" algn="l"/>
              </a:tabLst>
            </a:pPr>
            <a:r>
              <a:rPr lang="en-US" sz="1400" dirty="0">
                <a:latin typeface="Calibri (Body)"/>
                <a:ea typeface="Times New Roman" panose="02020603050405020304" pitchFamily="18" charset="0"/>
              </a:rPr>
              <a:t>The Home Page is created with suitable page sections and with a suitable logo.</a:t>
            </a:r>
          </a:p>
          <a:p>
            <a:pPr>
              <a:spcBef>
                <a:spcPts val="0"/>
              </a:spcBef>
              <a:tabLst>
                <a:tab pos="457200" algn="l"/>
              </a:tabLst>
            </a:pPr>
            <a:endParaRPr lang="en-US" sz="1400" dirty="0">
              <a:latin typeface="Calibri (Body)"/>
              <a:ea typeface="Times New Roman" panose="02020603050405020304" pitchFamily="18" charset="0"/>
            </a:endParaRPr>
          </a:p>
          <a:p>
            <a:pPr marL="0" marR="0">
              <a:lnSpc>
                <a:spcPct val="107000"/>
              </a:lnSpc>
              <a:spcBef>
                <a:spcPts val="0"/>
              </a:spcBef>
              <a:spcAft>
                <a:spcPts val="800"/>
              </a:spcAft>
            </a:pPr>
            <a:r>
              <a:rPr lang="en-US" sz="1400" dirty="0">
                <a:ln>
                  <a:noFill/>
                </a:ln>
                <a:solidFill>
                  <a:srgbClr val="000000"/>
                </a:solidFill>
                <a:latin typeface="Calibri (Body)"/>
                <a:ea typeface="Calibri" panose="020F0502020204030204" pitchFamily="34" charset="0"/>
                <a:cs typeface="Arial" panose="020B0604020202020204" pitchFamily="34" charset="0"/>
              </a:rPr>
              <a:t>We used dropdown to showcase the brands. For each brand, we made product categories</a:t>
            </a:r>
            <a:endParaRPr lang="en-US" sz="1400" dirty="0">
              <a:latin typeface="Calibri (Body)"/>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400" dirty="0">
                <a:ln>
                  <a:noFill/>
                </a:ln>
                <a:solidFill>
                  <a:srgbClr val="000000"/>
                </a:solidFill>
                <a:latin typeface="Calibri (Body)"/>
                <a:ea typeface="Calibri" panose="020F0502020204030204" pitchFamily="34" charset="0"/>
                <a:cs typeface="Arial" panose="020B0604020202020204" pitchFamily="34" charset="0"/>
              </a:rPr>
              <a:t>Then we made product pages for individual products where the user gets to know about the individual product and can buy it by clicking the button they get detailed information about products in a word document.</a:t>
            </a:r>
          </a:p>
          <a:p>
            <a:pPr marL="0">
              <a:lnSpc>
                <a:spcPct val="107000"/>
              </a:lnSpc>
              <a:spcBef>
                <a:spcPts val="0"/>
              </a:spcBef>
              <a:spcAft>
                <a:spcPts val="800"/>
              </a:spcAft>
            </a:pPr>
            <a:r>
              <a:rPr lang="en-US" sz="1400" dirty="0">
                <a:latin typeface="Calibri (Body)"/>
                <a:ea typeface="Times New Roman" panose="02020603050405020304" pitchFamily="18" charset="0"/>
              </a:rPr>
              <a:t>The location of the shop with a map is attached. </a:t>
            </a:r>
          </a:p>
          <a:p>
            <a:pPr marL="0">
              <a:lnSpc>
                <a:spcPct val="107000"/>
              </a:lnSpc>
              <a:spcBef>
                <a:spcPts val="0"/>
              </a:spcBef>
              <a:spcAft>
                <a:spcPts val="800"/>
              </a:spcAft>
            </a:pPr>
            <a:r>
              <a:rPr lang="en-US" sz="1400" dirty="0">
                <a:ln>
                  <a:noFill/>
                </a:ln>
                <a:solidFill>
                  <a:srgbClr val="000000"/>
                </a:solidFill>
                <a:latin typeface="Calibri (Body)"/>
                <a:ea typeface="Calibri" panose="020F0502020204030204" pitchFamily="34" charset="0"/>
                <a:cs typeface="Arial" panose="020B0604020202020204" pitchFamily="34" charset="0"/>
              </a:rPr>
              <a:t>Then we made a contact us page if the user wants to contact he can contact throw this page by submitting their information and can leave us a message. </a:t>
            </a:r>
            <a:r>
              <a:rPr lang="en-US" sz="1400" dirty="0">
                <a:latin typeface="Calibri (Body)"/>
                <a:ea typeface="Times New Roman" panose="02020603050405020304" pitchFamily="18" charset="0"/>
              </a:rPr>
              <a:t>The email address is attached in the footer when we clicked it will invoke the local mail client from where they can send an email…</a:t>
            </a:r>
          </a:p>
          <a:p>
            <a:pPr marL="0">
              <a:lnSpc>
                <a:spcPct val="107000"/>
              </a:lnSpc>
              <a:spcBef>
                <a:spcPts val="0"/>
              </a:spcBef>
              <a:spcAft>
                <a:spcPts val="800"/>
              </a:spcAft>
            </a:pPr>
            <a:r>
              <a:rPr lang="en-US" sz="1400" dirty="0">
                <a:latin typeface="Calibri (Body)"/>
                <a:ea typeface="Times New Roman" panose="02020603050405020304" pitchFamily="18" charset="0"/>
              </a:rPr>
              <a:t>The detailed Features are stored in Individual Word documents which can be downloaded or viewed by the User who wishes to see the features of the product.</a:t>
            </a:r>
            <a:endParaRPr lang="en-US" sz="1400" dirty="0">
              <a:ln>
                <a:noFill/>
              </a:ln>
              <a:solidFill>
                <a:srgbClr val="000000"/>
              </a:solidFill>
              <a:latin typeface="Calibri (Body)"/>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400" dirty="0">
                <a:ln>
                  <a:noFill/>
                </a:ln>
                <a:solidFill>
                  <a:srgbClr val="000000"/>
                </a:solidFill>
                <a:latin typeface="Calibri (Body)"/>
                <a:ea typeface="Calibri" panose="020F0502020204030204" pitchFamily="34" charset="0"/>
                <a:cs typeface="Arial" panose="020B0604020202020204" pitchFamily="34" charset="0"/>
              </a:rPr>
              <a:t>we made login and signup pages. </a:t>
            </a:r>
          </a:p>
          <a:p>
            <a:pPr marL="0" marR="0">
              <a:lnSpc>
                <a:spcPct val="107000"/>
              </a:lnSpc>
              <a:spcBef>
                <a:spcPts val="0"/>
              </a:spcBef>
              <a:spcAft>
                <a:spcPts val="800"/>
              </a:spcAft>
            </a:pPr>
            <a:endParaRPr lang="en-US" sz="1400" dirty="0">
              <a:ln>
                <a:noFill/>
              </a:ln>
              <a:solidFill>
                <a:srgbClr val="000000"/>
              </a:solidFill>
              <a:effectLst>
                <a:outerShdw blurRad="38100" dist="19050" dir="2700000" algn="tl">
                  <a:schemeClr val="dk1">
                    <a:alpha val="40000"/>
                  </a:schemeClr>
                </a:outerShdw>
              </a:effectLst>
              <a:latin typeface="Calibri (Body)"/>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400" dirty="0">
              <a:effectLst/>
              <a:latin typeface="Calibri (Body)"/>
              <a:ea typeface="Calibri" panose="020F0502020204030204" pitchFamily="34" charset="0"/>
              <a:cs typeface="Arial" panose="020B0604020202020204" pitchFamily="34" charset="0"/>
            </a:endParaRPr>
          </a:p>
          <a:p>
            <a:endParaRPr lang="en-US" dirty="0"/>
          </a:p>
        </p:txBody>
      </p:sp>
      <p:sp>
        <p:nvSpPr>
          <p:cNvPr id="4" name="Rectangle 3">
            <a:extLst>
              <a:ext uri="{FF2B5EF4-FFF2-40B4-BE49-F238E27FC236}">
                <a16:creationId xmlns:a16="http://schemas.microsoft.com/office/drawing/2014/main" id="{BB7CDC36-ACA8-1D93-57F0-F82EC64BD2C3}"/>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77A1E419-03F8-CDC4-0E34-1495EE053FD7}"/>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24769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C63E-D98D-F037-14D4-612440FC6D13}"/>
              </a:ext>
            </a:extLst>
          </p:cNvPr>
          <p:cNvSpPr>
            <a:spLocks noGrp="1"/>
          </p:cNvSpPr>
          <p:nvPr>
            <p:ph type="title"/>
          </p:nvPr>
        </p:nvSpPr>
        <p:spPr>
          <a:xfrm>
            <a:off x="926468" y="402710"/>
            <a:ext cx="8552688"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LOGIN AND SIGNUP PAGE OF OUR PROJECT</a:t>
            </a:r>
            <a:endParaRPr lang="en-US" dirty="0"/>
          </a:p>
        </p:txBody>
      </p:sp>
      <p:pic>
        <p:nvPicPr>
          <p:cNvPr id="7" name="Content Placeholder 6" descr="User with solid fill">
            <a:extLst>
              <a:ext uri="{FF2B5EF4-FFF2-40B4-BE49-F238E27FC236}">
                <a16:creationId xmlns:a16="http://schemas.microsoft.com/office/drawing/2014/main" id="{41B62432-2014-3129-8C70-920BACF3091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9156" y="536874"/>
            <a:ext cx="914400" cy="914400"/>
          </a:xfrm>
        </p:spPr>
      </p:pic>
      <p:sp>
        <p:nvSpPr>
          <p:cNvPr id="4" name="Rectangle 3">
            <a:extLst>
              <a:ext uri="{FF2B5EF4-FFF2-40B4-BE49-F238E27FC236}">
                <a16:creationId xmlns:a16="http://schemas.microsoft.com/office/drawing/2014/main" id="{22A5C936-7373-6081-16CE-2ADEC4A9FF15}"/>
              </a:ext>
            </a:extLst>
          </p:cNvPr>
          <p:cNvSpPr/>
          <p:nvPr/>
        </p:nvSpPr>
        <p:spPr>
          <a:xfrm>
            <a:off x="-91440" y="-109354"/>
            <a:ext cx="1408176" cy="102412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F82F8D39-076F-3A3A-6374-3A189937317D}"/>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46CEA8-09A4-6AE9-2B8D-E184E1644A3E}"/>
              </a:ext>
            </a:extLst>
          </p:cNvPr>
          <p:cNvSpPr txBox="1"/>
          <p:nvPr/>
        </p:nvSpPr>
        <p:spPr>
          <a:xfrm>
            <a:off x="10211080" y="994074"/>
            <a:ext cx="1980920" cy="646331"/>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CONTACT US PAGE</a:t>
            </a:r>
          </a:p>
          <a:p>
            <a:endParaRPr lang="en-US" dirty="0"/>
          </a:p>
        </p:txBody>
      </p:sp>
      <p:sp>
        <p:nvSpPr>
          <p:cNvPr id="12" name="Content Placeholder 2">
            <a:extLst>
              <a:ext uri="{FF2B5EF4-FFF2-40B4-BE49-F238E27FC236}">
                <a16:creationId xmlns:a16="http://schemas.microsoft.com/office/drawing/2014/main" id="{3E78DAD7-ABFF-6BE5-E775-83971B311755}"/>
              </a:ext>
            </a:extLst>
          </p:cNvPr>
          <p:cNvSpPr txBox="1">
            <a:spLocks/>
          </p:cNvSpPr>
          <p:nvPr/>
        </p:nvSpPr>
        <p:spPr>
          <a:xfrm>
            <a:off x="838200" y="2002535"/>
            <a:ext cx="10515600" cy="1426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Last but not least We have responsive and beautiful Login and Signup page. </a:t>
            </a:r>
          </a:p>
          <a:p>
            <a:r>
              <a:rPr lang="en-US" sz="1400" dirty="0"/>
              <a:t>If the user already has an account so the user will login, Login page consist of two input field like Email and password if a user fills email and password so he or she successfully login to our website.</a:t>
            </a:r>
          </a:p>
          <a:p>
            <a:r>
              <a:rPr lang="en-US" sz="1400" dirty="0"/>
              <a:t>And if the user doesn’t have an account so he or she need to signup, Our signup page consists of almost four input field user first name last name email, and password if the user fills all field and click signup so user can successfully signup to our website.</a:t>
            </a:r>
          </a:p>
          <a:p>
            <a:endParaRPr lang="en-US" sz="1400" dirty="0"/>
          </a:p>
          <a:p>
            <a:endParaRPr lang="en-US" sz="1400" dirty="0"/>
          </a:p>
        </p:txBody>
      </p:sp>
      <p:sp>
        <p:nvSpPr>
          <p:cNvPr id="13" name="Rectangle 12">
            <a:extLst>
              <a:ext uri="{FF2B5EF4-FFF2-40B4-BE49-F238E27FC236}">
                <a16:creationId xmlns:a16="http://schemas.microsoft.com/office/drawing/2014/main" id="{3C5342F1-4A7B-CD66-F0F0-40BFF7476DEC}"/>
              </a:ext>
            </a:extLst>
          </p:cNvPr>
          <p:cNvSpPr/>
          <p:nvPr/>
        </p:nvSpPr>
        <p:spPr>
          <a:xfrm>
            <a:off x="1026367" y="3713584"/>
            <a:ext cx="3293706" cy="305111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954892-CF7B-682E-42B1-94CC8E119B7E}"/>
              </a:ext>
            </a:extLst>
          </p:cNvPr>
          <p:cNvSpPr/>
          <p:nvPr/>
        </p:nvSpPr>
        <p:spPr>
          <a:xfrm>
            <a:off x="6400799" y="3713584"/>
            <a:ext cx="3293706" cy="305111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338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254D8D-C956-A1B2-CF94-93AAEC378C74}"/>
              </a:ext>
            </a:extLst>
          </p:cNvPr>
          <p:cNvSpPr>
            <a:spLocks noGrp="1"/>
          </p:cNvSpPr>
          <p:nvPr>
            <p:ph type="title"/>
          </p:nvPr>
        </p:nvSpPr>
        <p:spPr>
          <a:xfrm>
            <a:off x="1112520" y="402710"/>
            <a:ext cx="9622536" cy="1325563"/>
          </a:xfrm>
        </p:spPr>
        <p:txBody>
          <a:bodyPr/>
          <a:lstStyle/>
          <a:p>
            <a:pPr algn="ctr"/>
            <a:r>
              <a:rPr lang="en-US" b="1" u="sng" dirty="0">
                <a:effectLst>
                  <a:outerShdw blurRad="38100" dist="38100" dir="2700000" algn="tl">
                    <a:srgbClr val="000000">
                      <a:alpha val="43137"/>
                    </a:srgbClr>
                  </a:outerShdw>
                </a:effectLst>
                <a:latin typeface="Agency FB" panose="020B0503020202020204" pitchFamily="34" charset="0"/>
              </a:rPr>
              <a:t>GOOGLE LIGHTHOUSE &amp; AHREFS REPORT</a:t>
            </a:r>
            <a:endParaRPr lang="en-US" dirty="0"/>
          </a:p>
        </p:txBody>
      </p:sp>
      <p:sp>
        <p:nvSpPr>
          <p:cNvPr id="5" name="Rectangle 4">
            <a:extLst>
              <a:ext uri="{FF2B5EF4-FFF2-40B4-BE49-F238E27FC236}">
                <a16:creationId xmlns:a16="http://schemas.microsoft.com/office/drawing/2014/main" id="{EEAEF385-2DCF-7625-4A8A-CDFAABF819AE}"/>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alf Frame 5">
            <a:extLst>
              <a:ext uri="{FF2B5EF4-FFF2-40B4-BE49-F238E27FC236}">
                <a16:creationId xmlns:a16="http://schemas.microsoft.com/office/drawing/2014/main" id="{742DEA6D-309E-EA29-A962-7B71D6E81769}"/>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A07DB35D-C7C6-F4E0-F077-094E3E5BF296}"/>
              </a:ext>
            </a:extLst>
          </p:cNvPr>
          <p:cNvSpPr/>
          <p:nvPr/>
        </p:nvSpPr>
        <p:spPr>
          <a:xfrm>
            <a:off x="493776" y="1737416"/>
            <a:ext cx="5705856" cy="471787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F717EBF-2E63-563C-D346-E653C92924C9}"/>
              </a:ext>
            </a:extLst>
          </p:cNvPr>
          <p:cNvSpPr/>
          <p:nvPr/>
        </p:nvSpPr>
        <p:spPr>
          <a:xfrm>
            <a:off x="6492240" y="1737416"/>
            <a:ext cx="5477256" cy="178302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287022B-3D52-3BCF-1C68-82BAFB9C5F44}"/>
              </a:ext>
            </a:extLst>
          </p:cNvPr>
          <p:cNvSpPr/>
          <p:nvPr/>
        </p:nvSpPr>
        <p:spPr>
          <a:xfrm>
            <a:off x="6492240" y="3886256"/>
            <a:ext cx="5477256" cy="178302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Upward trend with solid fill">
            <a:extLst>
              <a:ext uri="{FF2B5EF4-FFF2-40B4-BE49-F238E27FC236}">
                <a16:creationId xmlns:a16="http://schemas.microsoft.com/office/drawing/2014/main" id="{17FB439E-2CE2-4628-A904-CA33C7227E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20656" y="570061"/>
            <a:ext cx="914400" cy="914400"/>
          </a:xfrm>
          <a:prstGeom prst="rect">
            <a:avLst/>
          </a:prstGeom>
        </p:spPr>
      </p:pic>
    </p:spTree>
    <p:extLst>
      <p:ext uri="{BB962C8B-B14F-4D97-AF65-F5344CB8AC3E}">
        <p14:creationId xmlns:p14="http://schemas.microsoft.com/office/powerpoint/2010/main" val="11434431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55D9-FCD0-5F47-78F2-59112ADE845A}"/>
              </a:ext>
            </a:extLst>
          </p:cNvPr>
          <p:cNvSpPr>
            <a:spLocks noGrp="1"/>
          </p:cNvSpPr>
          <p:nvPr>
            <p:ph type="title"/>
          </p:nvPr>
        </p:nvSpPr>
        <p:spPr>
          <a:xfrm>
            <a:off x="993648" y="2376805"/>
            <a:ext cx="10515600" cy="1325563"/>
          </a:xfrm>
        </p:spPr>
        <p:txBody>
          <a:bodyPr/>
          <a:lstStyle/>
          <a:p>
            <a:pPr algn="ctr"/>
            <a:r>
              <a:rPr lang="en-US" sz="8000" b="1" u="sng" dirty="0">
                <a:effectLst>
                  <a:outerShdw blurRad="38100" dist="38100" dir="2700000" algn="tl">
                    <a:srgbClr val="000000">
                      <a:alpha val="43137"/>
                    </a:srgbClr>
                  </a:outerShdw>
                </a:effectLst>
                <a:latin typeface="Agency FB" panose="020B0503020202020204" pitchFamily="34" charset="0"/>
              </a:rPr>
              <a:t>THANKS FOR WATCHING </a:t>
            </a:r>
            <a:endParaRPr lang="en-US" dirty="0"/>
          </a:p>
        </p:txBody>
      </p:sp>
      <p:sp>
        <p:nvSpPr>
          <p:cNvPr id="4" name="Rectangle 3">
            <a:extLst>
              <a:ext uri="{FF2B5EF4-FFF2-40B4-BE49-F238E27FC236}">
                <a16:creationId xmlns:a16="http://schemas.microsoft.com/office/drawing/2014/main" id="{6A93B6F4-CF9F-54B0-063B-8729CBBC6F26}"/>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0247E03F-4311-2A4D-910D-1B405ED4737A}"/>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74C7DBE7-4C46-6DC3-0E5F-D8F4500F2FA2}"/>
              </a:ext>
            </a:extLst>
          </p:cNvPr>
          <p:cNvSpPr txBox="1"/>
          <p:nvPr/>
        </p:nvSpPr>
        <p:spPr>
          <a:xfrm>
            <a:off x="3392424" y="3702368"/>
            <a:ext cx="4928616" cy="369332"/>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rPr>
              <a:t>TILL THEN KEEP LEARNING AND KEEP EXPLORING</a:t>
            </a:r>
          </a:p>
        </p:txBody>
      </p:sp>
      <p:pic>
        <p:nvPicPr>
          <p:cNvPr id="9" name="Graphic 8" descr="Handshake with solid fill">
            <a:extLst>
              <a:ext uri="{FF2B5EF4-FFF2-40B4-BE49-F238E27FC236}">
                <a16:creationId xmlns:a16="http://schemas.microsoft.com/office/drawing/2014/main" id="{7CE7DFE1-3E68-F539-F3B1-77DE858110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21112" y="2660904"/>
            <a:ext cx="914400" cy="914400"/>
          </a:xfrm>
          <a:prstGeom prst="rect">
            <a:avLst/>
          </a:prstGeom>
        </p:spPr>
      </p:pic>
    </p:spTree>
    <p:extLst>
      <p:ext uri="{BB962C8B-B14F-4D97-AF65-F5344CB8AC3E}">
        <p14:creationId xmlns:p14="http://schemas.microsoft.com/office/powerpoint/2010/main" val="31487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F5CB-6E39-900A-6BCC-C27424C9B3D1}"/>
              </a:ext>
            </a:extLst>
          </p:cNvPr>
          <p:cNvSpPr>
            <a:spLocks noGrp="1"/>
          </p:cNvSpPr>
          <p:nvPr>
            <p:ph type="title"/>
          </p:nvPr>
        </p:nvSpPr>
        <p:spPr>
          <a:xfrm>
            <a:off x="1316736" y="397426"/>
            <a:ext cx="7839269"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INTRODUCTION OF OUR PROJECT</a:t>
            </a:r>
          </a:p>
        </p:txBody>
      </p:sp>
      <p:sp>
        <p:nvSpPr>
          <p:cNvPr id="3" name="Content Placeholder 2">
            <a:extLst>
              <a:ext uri="{FF2B5EF4-FFF2-40B4-BE49-F238E27FC236}">
                <a16:creationId xmlns:a16="http://schemas.microsoft.com/office/drawing/2014/main" id="{27624B6E-9A9D-5327-2755-F744D9B14E15}"/>
              </a:ext>
            </a:extLst>
          </p:cNvPr>
          <p:cNvSpPr>
            <a:spLocks noGrp="1"/>
          </p:cNvSpPr>
          <p:nvPr>
            <p:ph idx="1"/>
          </p:nvPr>
        </p:nvSpPr>
        <p:spPr>
          <a:xfrm>
            <a:off x="241040" y="2301487"/>
            <a:ext cx="10515600" cy="4351338"/>
          </a:xfrm>
        </p:spPr>
        <p:txBody>
          <a:bodyPr>
            <a:normAutofit/>
          </a:bodyPr>
          <a:lstStyle/>
          <a:p>
            <a:pPr>
              <a:buFont typeface="Wingdings" panose="05000000000000000000" pitchFamily="2" charset="2"/>
              <a:buChar char="§"/>
            </a:pPr>
            <a:r>
              <a:rPr lang="en-US" sz="1400" u="sng" dirty="0">
                <a:effectLst>
                  <a:outerShdw blurRad="38100" dist="38100" dir="2700000" algn="tl">
                    <a:srgbClr val="000000">
                      <a:alpha val="43137"/>
                    </a:srgbClr>
                  </a:outerShdw>
                </a:effectLst>
              </a:rPr>
              <a:t>Our  </a:t>
            </a:r>
            <a:r>
              <a:rPr lang="en-US" sz="1400" u="sng" dirty="0" err="1">
                <a:effectLst>
                  <a:outerShdw blurRad="38100" dist="38100" dir="2700000" algn="tl">
                    <a:srgbClr val="000000">
                      <a:alpha val="43137"/>
                    </a:srgbClr>
                  </a:outerShdw>
                </a:effectLst>
              </a:rPr>
              <a:t>EProject</a:t>
            </a:r>
            <a:r>
              <a:rPr lang="en-US" sz="1400" u="sng" dirty="0">
                <a:effectLst>
                  <a:outerShdw blurRad="38100" dist="38100" dir="2700000" algn="tl">
                    <a:srgbClr val="000000">
                      <a:alpha val="43137"/>
                    </a:srgbClr>
                  </a:outerShdw>
                </a:effectLst>
              </a:rPr>
              <a:t> consists of A Electronic shop It has a Beautiful Home page About us page and Brands with a dropdown menu and contact us and login and signup </a:t>
            </a:r>
          </a:p>
          <a:p>
            <a:pPr>
              <a:buFont typeface="Wingdings" panose="05000000000000000000" pitchFamily="2" charset="2"/>
              <a:buChar char="§"/>
            </a:pPr>
            <a:r>
              <a:rPr lang="en-US" sz="1400" dirty="0"/>
              <a:t>it has a beautiful navbar then A beautiful carousel. this carousel has three beautiful pictures.</a:t>
            </a:r>
          </a:p>
          <a:p>
            <a:pPr>
              <a:buFont typeface="Wingdings" panose="05000000000000000000" pitchFamily="2" charset="2"/>
              <a:buChar char="§"/>
            </a:pPr>
            <a:endParaRPr lang="en-US" sz="1400" u="sng" dirty="0">
              <a:effectLst>
                <a:outerShdw blurRad="38100" dist="38100" dir="2700000" algn="tl">
                  <a:srgbClr val="000000">
                    <a:alpha val="43137"/>
                  </a:srgbClr>
                </a:outerShdw>
              </a:effectLst>
            </a:endParaRPr>
          </a:p>
          <a:p>
            <a:pPr>
              <a:buFont typeface="Wingdings" panose="05000000000000000000" pitchFamily="2" charset="2"/>
              <a:buChar char="§"/>
            </a:pPr>
            <a:r>
              <a:rPr lang="en-US" sz="1400" dirty="0"/>
              <a:t>After the navbar and Carousel we have a beautiful services section in this services section has Three beautiful icons and these icons have a beautiful CSS Hover effect if you click these icons.</a:t>
            </a:r>
          </a:p>
          <a:p>
            <a:pPr>
              <a:buFont typeface="Wingdings" panose="05000000000000000000" pitchFamily="2" charset="2"/>
              <a:buChar char="§"/>
            </a:pPr>
            <a:r>
              <a:rPr lang="en-US" sz="1400" dirty="0"/>
              <a:t>Now After the navbar, carousel, And Services Section we have one Banner with some Text.</a:t>
            </a:r>
          </a:p>
          <a:p>
            <a:pPr>
              <a:buFont typeface="Wingdings" panose="05000000000000000000" pitchFamily="2" charset="2"/>
              <a:buChar char="§"/>
            </a:pPr>
            <a:r>
              <a:rPr lang="en-US" sz="1400" dirty="0"/>
              <a:t>After the banner we have a beautiful product section this product section consists of six product </a:t>
            </a:r>
          </a:p>
          <a:p>
            <a:pPr>
              <a:buFont typeface="Wingdings" panose="05000000000000000000" pitchFamily="2" charset="2"/>
              <a:buChar char="§"/>
            </a:pPr>
            <a:r>
              <a:rPr lang="en-US" sz="1400" dirty="0"/>
              <a:t> On this home page we have some blog post’s about our website and other information. If the user clicks any blog post on the home page then he/she will go official blog page. </a:t>
            </a:r>
          </a:p>
          <a:p>
            <a:pPr>
              <a:buFont typeface="Wingdings" panose="05000000000000000000" pitchFamily="2" charset="2"/>
              <a:buChar char="§"/>
            </a:pPr>
            <a:r>
              <a:rPr lang="en-US" sz="1400" dirty="0"/>
              <a:t>And after the banner and text we have a beautiful subscription Panel if you want to update all the latest new products so you also need to subscribe to our website</a:t>
            </a:r>
          </a:p>
          <a:p>
            <a:pPr>
              <a:buFont typeface="Wingdings" panose="05000000000000000000" pitchFamily="2" charset="2"/>
              <a:buChar char="§"/>
            </a:pPr>
            <a:r>
              <a:rPr lang="en-US" sz="1400" dirty="0"/>
              <a:t>And after all of this we have a beautiful footer with some menu options and some icons and &lt;</a:t>
            </a:r>
            <a:r>
              <a:rPr lang="en-US" sz="1400" dirty="0" err="1"/>
              <a:t>i</a:t>
            </a:r>
            <a:r>
              <a:rPr lang="en-US" sz="1400" dirty="0"/>
              <a:t>&gt; frame of  Google map </a:t>
            </a:r>
          </a:p>
          <a:p>
            <a:pPr>
              <a:buFont typeface="Wingdings" panose="05000000000000000000" pitchFamily="2" charset="2"/>
              <a:buChar char="§"/>
            </a:pPr>
            <a:endParaRPr lang="en-US" sz="1400" dirty="0"/>
          </a:p>
          <a:p>
            <a:pPr>
              <a:buFont typeface="Wingdings" panose="05000000000000000000" pitchFamily="2" charset="2"/>
              <a:buChar char="§"/>
            </a:pPr>
            <a:r>
              <a:rPr lang="en-US" sz="1400" dirty="0"/>
              <a:t>All links on our home page are active and our home page is fully responsive and beautiful ….!</a:t>
            </a:r>
          </a:p>
        </p:txBody>
      </p:sp>
      <p:sp>
        <p:nvSpPr>
          <p:cNvPr id="5" name="Rectangle 4">
            <a:extLst>
              <a:ext uri="{FF2B5EF4-FFF2-40B4-BE49-F238E27FC236}">
                <a16:creationId xmlns:a16="http://schemas.microsoft.com/office/drawing/2014/main" id="{32DB7A5A-4BD8-A01D-30EC-5E192AE13BC1}"/>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260F0A-CBF0-ADA6-90FA-4F12F7170BB3}"/>
              </a:ext>
            </a:extLst>
          </p:cNvPr>
          <p:cNvSpPr txBox="1"/>
          <p:nvPr/>
        </p:nvSpPr>
        <p:spPr>
          <a:xfrm>
            <a:off x="10392746" y="1060207"/>
            <a:ext cx="727787" cy="369332"/>
          </a:xfrm>
          <a:prstGeom prst="rect">
            <a:avLst/>
          </a:prstGeom>
          <a:noFill/>
        </p:spPr>
        <p:txBody>
          <a:bodyPr wrap="square" rtlCol="0">
            <a:spAutoFit/>
          </a:bodyPr>
          <a:lstStyle/>
          <a:p>
            <a:r>
              <a:rPr lang="en-US" b="1" u="sng" dirty="0">
                <a:effectLst>
                  <a:outerShdw blurRad="38100" dist="38100" dir="2700000" algn="tl">
                    <a:srgbClr val="000000">
                      <a:alpha val="43137"/>
                    </a:srgbClr>
                  </a:outerShdw>
                </a:effectLst>
                <a:latin typeface="Agency FB" panose="020B0503020202020204" pitchFamily="34" charset="0"/>
              </a:rPr>
              <a:t>(PAGE)</a:t>
            </a:r>
            <a:endParaRPr lang="en-US" dirty="0"/>
          </a:p>
        </p:txBody>
      </p:sp>
      <p:pic>
        <p:nvPicPr>
          <p:cNvPr id="12" name="Graphic 11" descr="Home with solid fill">
            <a:extLst>
              <a:ext uri="{FF2B5EF4-FFF2-40B4-BE49-F238E27FC236}">
                <a16:creationId xmlns:a16="http://schemas.microsoft.com/office/drawing/2014/main" id="{C2D9555D-EC91-BF5A-E7A7-99FFFAEB6E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9781" y="603007"/>
            <a:ext cx="914400" cy="914400"/>
          </a:xfrm>
          <a:prstGeom prst="rect">
            <a:avLst/>
          </a:prstGeom>
        </p:spPr>
      </p:pic>
      <p:sp>
        <p:nvSpPr>
          <p:cNvPr id="13" name="Half Frame 12">
            <a:extLst>
              <a:ext uri="{FF2B5EF4-FFF2-40B4-BE49-F238E27FC236}">
                <a16:creationId xmlns:a16="http://schemas.microsoft.com/office/drawing/2014/main" id="{2A5B935D-94B2-8AC2-E19C-EBC81C91198E}"/>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138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0825-63D8-59D8-8005-E38749CD2EC5}"/>
              </a:ext>
            </a:extLst>
          </p:cNvPr>
          <p:cNvSpPr>
            <a:spLocks noGrp="1"/>
          </p:cNvSpPr>
          <p:nvPr>
            <p:ph type="title"/>
          </p:nvPr>
        </p:nvSpPr>
        <p:spPr>
          <a:xfrm>
            <a:off x="1021080" y="481806"/>
            <a:ext cx="10515600"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BLOG SECTION AND ITS PAGES.</a:t>
            </a:r>
            <a:endParaRPr lang="en-US" dirty="0"/>
          </a:p>
        </p:txBody>
      </p:sp>
      <p:pic>
        <p:nvPicPr>
          <p:cNvPr id="7" name="Content Placeholder 6" descr="Books with solid fill">
            <a:extLst>
              <a:ext uri="{FF2B5EF4-FFF2-40B4-BE49-F238E27FC236}">
                <a16:creationId xmlns:a16="http://schemas.microsoft.com/office/drawing/2014/main" id="{841BDF8C-D435-54EC-2806-41115738279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0532" y="754443"/>
            <a:ext cx="780288" cy="780288"/>
          </a:xfrm>
        </p:spPr>
      </p:pic>
      <p:sp>
        <p:nvSpPr>
          <p:cNvPr id="4" name="Rectangle 3">
            <a:extLst>
              <a:ext uri="{FF2B5EF4-FFF2-40B4-BE49-F238E27FC236}">
                <a16:creationId xmlns:a16="http://schemas.microsoft.com/office/drawing/2014/main" id="{064009CF-1C40-C589-8784-6C039489BE93}"/>
              </a:ext>
            </a:extLst>
          </p:cNvPr>
          <p:cNvSpPr/>
          <p:nvPr/>
        </p:nvSpPr>
        <p:spPr>
          <a:xfrm>
            <a:off x="-91440" y="-109354"/>
            <a:ext cx="1408176" cy="102412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84EED58E-0684-B559-388C-407E095DE484}"/>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F333249-D9C0-780D-FE7B-FA5F7A1BCE1A}"/>
              </a:ext>
            </a:extLst>
          </p:cNvPr>
          <p:cNvSpPr txBox="1"/>
          <p:nvPr/>
        </p:nvSpPr>
        <p:spPr>
          <a:xfrm>
            <a:off x="10370820" y="1070439"/>
            <a:ext cx="1795272" cy="646331"/>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Blogs</a:t>
            </a:r>
          </a:p>
          <a:p>
            <a:endParaRPr lang="en-US" dirty="0"/>
          </a:p>
        </p:txBody>
      </p:sp>
      <p:sp>
        <p:nvSpPr>
          <p:cNvPr id="10" name="Content Placeholder 2">
            <a:extLst>
              <a:ext uri="{FF2B5EF4-FFF2-40B4-BE49-F238E27FC236}">
                <a16:creationId xmlns:a16="http://schemas.microsoft.com/office/drawing/2014/main" id="{485051BC-C8D9-D4D7-9C09-BE0EB4855C31}"/>
              </a:ext>
            </a:extLst>
          </p:cNvPr>
          <p:cNvSpPr txBox="1">
            <a:spLocks/>
          </p:cNvSpPr>
          <p:nvPr/>
        </p:nvSpPr>
        <p:spPr>
          <a:xfrm>
            <a:off x="838200" y="1825625"/>
            <a:ext cx="10515600" cy="2344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Our blog page consists of our </a:t>
            </a:r>
            <a:r>
              <a:rPr lang="en-US" sz="1400" dirty="0" err="1"/>
              <a:t>Eproject</a:t>
            </a:r>
            <a:r>
              <a:rPr lang="en-US" sz="1400" dirty="0"/>
              <a:t> topic all are informed of our website inside this.</a:t>
            </a:r>
          </a:p>
          <a:p>
            <a:r>
              <a:rPr lang="en-US" sz="1400" dirty="0"/>
              <a:t>We make a blog section on the home page and official blog page on our website if the user clicks any blog on the home page then he/she will redirect to the official blog page.</a:t>
            </a:r>
          </a:p>
          <a:p>
            <a:r>
              <a:rPr lang="en-US" sz="1400" dirty="0"/>
              <a:t>We replaced the navbar with Off-canvas on Blog pages.</a:t>
            </a:r>
          </a:p>
          <a:p>
            <a:r>
              <a:rPr lang="en-US" sz="1400" dirty="0"/>
              <a:t>We make blog pages that use particular Keywords like Mobile phone, cheap Mobile phone, washing machine, Refrigerators, Microwave Oven, and Many more Like this. Because it is used as SEO keywords that help to rank our website on Google Search engine.</a:t>
            </a:r>
          </a:p>
          <a:p>
            <a:endParaRPr lang="en-US" sz="1400" dirty="0"/>
          </a:p>
        </p:txBody>
      </p:sp>
      <p:sp>
        <p:nvSpPr>
          <p:cNvPr id="11" name="Rectangle 10">
            <a:extLst>
              <a:ext uri="{FF2B5EF4-FFF2-40B4-BE49-F238E27FC236}">
                <a16:creationId xmlns:a16="http://schemas.microsoft.com/office/drawing/2014/main" id="{5140C62B-FA1D-D942-59EA-E2D34F0A8912}"/>
              </a:ext>
            </a:extLst>
          </p:cNvPr>
          <p:cNvSpPr/>
          <p:nvPr/>
        </p:nvSpPr>
        <p:spPr>
          <a:xfrm>
            <a:off x="2642616" y="4846320"/>
            <a:ext cx="2350008" cy="1719072"/>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021F09-EE1D-914B-BB06-3506DDFA434D}"/>
              </a:ext>
            </a:extLst>
          </p:cNvPr>
          <p:cNvSpPr/>
          <p:nvPr/>
        </p:nvSpPr>
        <p:spPr>
          <a:xfrm>
            <a:off x="5175504" y="4846320"/>
            <a:ext cx="2350008" cy="1719072"/>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540935-F7A6-3E7A-569D-F0A85D68AAF2}"/>
              </a:ext>
            </a:extLst>
          </p:cNvPr>
          <p:cNvSpPr/>
          <p:nvPr/>
        </p:nvSpPr>
        <p:spPr>
          <a:xfrm>
            <a:off x="7708392" y="4846320"/>
            <a:ext cx="2350008" cy="1719072"/>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263486"/>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alf Frame 6">
            <a:extLst>
              <a:ext uri="{FF2B5EF4-FFF2-40B4-BE49-F238E27FC236}">
                <a16:creationId xmlns:a16="http://schemas.microsoft.com/office/drawing/2014/main" id="{E09E90CC-B703-2C84-F6B0-789DB5FA67DE}"/>
              </a:ext>
            </a:extLst>
          </p:cNvPr>
          <p:cNvSpPr/>
          <p:nvPr/>
        </p:nvSpPr>
        <p:spPr>
          <a:xfrm>
            <a:off x="0" y="0"/>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lf Frame 7">
            <a:extLst>
              <a:ext uri="{FF2B5EF4-FFF2-40B4-BE49-F238E27FC236}">
                <a16:creationId xmlns:a16="http://schemas.microsoft.com/office/drawing/2014/main" id="{51664008-F787-B15F-1B77-EA24E835E9A1}"/>
              </a:ext>
            </a:extLst>
          </p:cNvPr>
          <p:cNvSpPr/>
          <p:nvPr/>
        </p:nvSpPr>
        <p:spPr>
          <a:xfrm rot="10800000">
            <a:off x="11268456" y="5431536"/>
            <a:ext cx="923544" cy="1426464"/>
          </a:xfrm>
          <a:prstGeom prst="halfFram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Rounded Corners 8">
            <a:extLst>
              <a:ext uri="{FF2B5EF4-FFF2-40B4-BE49-F238E27FC236}">
                <a16:creationId xmlns:a16="http://schemas.microsoft.com/office/drawing/2014/main" id="{EC813EA3-2689-7B4A-FF8C-71684F881F84}"/>
              </a:ext>
            </a:extLst>
          </p:cNvPr>
          <p:cNvSpPr/>
          <p:nvPr/>
        </p:nvSpPr>
        <p:spPr>
          <a:xfrm>
            <a:off x="1124712" y="836178"/>
            <a:ext cx="3858768" cy="241401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B626316C-353C-EA48-CD35-53D924FF1725}"/>
              </a:ext>
            </a:extLst>
          </p:cNvPr>
          <p:cNvSpPr/>
          <p:nvPr/>
        </p:nvSpPr>
        <p:spPr>
          <a:xfrm>
            <a:off x="6217920" y="774955"/>
            <a:ext cx="3703320" cy="229057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F31E7F8B-56BD-579A-B566-30C15678B1C8}"/>
              </a:ext>
            </a:extLst>
          </p:cNvPr>
          <p:cNvSpPr/>
          <p:nvPr/>
        </p:nvSpPr>
        <p:spPr>
          <a:xfrm>
            <a:off x="1124712" y="3730751"/>
            <a:ext cx="3858768" cy="2414016"/>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A915CDB-9500-2F76-4B31-7426CF4851B0}"/>
              </a:ext>
            </a:extLst>
          </p:cNvPr>
          <p:cNvSpPr/>
          <p:nvPr/>
        </p:nvSpPr>
        <p:spPr>
          <a:xfrm>
            <a:off x="6217920" y="3792473"/>
            <a:ext cx="3703320" cy="2290572"/>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46176AE-32CC-5625-3796-D38CE025E4C1}"/>
              </a:ext>
            </a:extLst>
          </p:cNvPr>
          <p:cNvSpPr txBox="1"/>
          <p:nvPr/>
        </p:nvSpPr>
        <p:spPr>
          <a:xfrm>
            <a:off x="1719072" y="3220030"/>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HOME PAGE</a:t>
            </a:r>
          </a:p>
        </p:txBody>
      </p:sp>
      <p:sp>
        <p:nvSpPr>
          <p:cNvPr id="14" name="TextBox 13">
            <a:extLst>
              <a:ext uri="{FF2B5EF4-FFF2-40B4-BE49-F238E27FC236}">
                <a16:creationId xmlns:a16="http://schemas.microsoft.com/office/drawing/2014/main" id="{B85AA9D6-CA52-3521-FADA-F964EC591A41}"/>
              </a:ext>
            </a:extLst>
          </p:cNvPr>
          <p:cNvSpPr txBox="1"/>
          <p:nvPr/>
        </p:nvSpPr>
        <p:spPr>
          <a:xfrm>
            <a:off x="6734556" y="3250194"/>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ABOUT US PAGE</a:t>
            </a:r>
          </a:p>
        </p:txBody>
      </p:sp>
      <p:sp>
        <p:nvSpPr>
          <p:cNvPr id="15" name="TextBox 14">
            <a:extLst>
              <a:ext uri="{FF2B5EF4-FFF2-40B4-BE49-F238E27FC236}">
                <a16:creationId xmlns:a16="http://schemas.microsoft.com/office/drawing/2014/main" id="{F427ADD8-E84A-B504-80E5-7CFB53F5EFD7}"/>
              </a:ext>
            </a:extLst>
          </p:cNvPr>
          <p:cNvSpPr txBox="1"/>
          <p:nvPr/>
        </p:nvSpPr>
        <p:spPr>
          <a:xfrm>
            <a:off x="1645920" y="6378937"/>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BRANDS PAGE</a:t>
            </a:r>
          </a:p>
        </p:txBody>
      </p:sp>
      <p:sp>
        <p:nvSpPr>
          <p:cNvPr id="16" name="TextBox 15">
            <a:extLst>
              <a:ext uri="{FF2B5EF4-FFF2-40B4-BE49-F238E27FC236}">
                <a16:creationId xmlns:a16="http://schemas.microsoft.com/office/drawing/2014/main" id="{E7B0409C-C7E7-EBE5-2E86-1A5A41F12528}"/>
              </a:ext>
            </a:extLst>
          </p:cNvPr>
          <p:cNvSpPr txBox="1"/>
          <p:nvPr/>
        </p:nvSpPr>
        <p:spPr>
          <a:xfrm>
            <a:off x="6734556" y="6255992"/>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CONTACT US PAGE</a:t>
            </a:r>
          </a:p>
        </p:txBody>
      </p:sp>
      <p:sp>
        <p:nvSpPr>
          <p:cNvPr id="2" name="TextBox 1">
            <a:extLst>
              <a:ext uri="{FF2B5EF4-FFF2-40B4-BE49-F238E27FC236}">
                <a16:creationId xmlns:a16="http://schemas.microsoft.com/office/drawing/2014/main" id="{07944855-06B1-026D-A2E6-8E5C4B370860}"/>
              </a:ext>
            </a:extLst>
          </p:cNvPr>
          <p:cNvSpPr txBox="1"/>
          <p:nvPr/>
        </p:nvSpPr>
        <p:spPr>
          <a:xfrm>
            <a:off x="4128516" y="113068"/>
            <a:ext cx="3063240" cy="461665"/>
          </a:xfrm>
          <a:prstGeom prst="rect">
            <a:avLst/>
          </a:prstGeom>
          <a:noFill/>
        </p:spPr>
        <p:txBody>
          <a:bodyPr wrap="square" rtlCol="0">
            <a:spAutoFit/>
          </a:bodyPr>
          <a:lstStyle/>
          <a:p>
            <a:pPr algn="ctr"/>
            <a:r>
              <a:rPr lang="en-US" sz="2400" b="1" u="sng" dirty="0">
                <a:effectLst>
                  <a:outerShdw blurRad="38100" dist="38100" dir="2700000" algn="tl">
                    <a:srgbClr val="000000">
                      <a:alpha val="43137"/>
                    </a:srgbClr>
                  </a:outerShdw>
                </a:effectLst>
              </a:rPr>
              <a:t>SNAP</a:t>
            </a:r>
            <a:r>
              <a:rPr lang="en-US" sz="2400" b="1" u="sng" dirty="0"/>
              <a:t> SHOTS</a:t>
            </a:r>
          </a:p>
        </p:txBody>
      </p:sp>
    </p:spTree>
    <p:extLst>
      <p:ext uri="{BB962C8B-B14F-4D97-AF65-F5344CB8AC3E}">
        <p14:creationId xmlns:p14="http://schemas.microsoft.com/office/powerpoint/2010/main" val="140347382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87E8120F-E6A4-B965-4C45-28F3021BB6C3}"/>
              </a:ext>
            </a:extLst>
          </p:cNvPr>
          <p:cNvSpPr/>
          <p:nvPr/>
        </p:nvSpPr>
        <p:spPr>
          <a:xfrm>
            <a:off x="0" y="0"/>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Half Frame 4">
            <a:extLst>
              <a:ext uri="{FF2B5EF4-FFF2-40B4-BE49-F238E27FC236}">
                <a16:creationId xmlns:a16="http://schemas.microsoft.com/office/drawing/2014/main" id="{5A464B75-7F05-C964-217D-D06B8C5BBBD3}"/>
              </a:ext>
            </a:extLst>
          </p:cNvPr>
          <p:cNvSpPr/>
          <p:nvPr/>
        </p:nvSpPr>
        <p:spPr>
          <a:xfrm rot="10800000">
            <a:off x="11268456" y="5431536"/>
            <a:ext cx="923544" cy="1426464"/>
          </a:xfrm>
          <a:prstGeom prst="halfFram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Rounded Corners 5">
            <a:extLst>
              <a:ext uri="{FF2B5EF4-FFF2-40B4-BE49-F238E27FC236}">
                <a16:creationId xmlns:a16="http://schemas.microsoft.com/office/drawing/2014/main" id="{3E0563D7-0D30-1AC7-95C2-821AD4FDFD13}"/>
              </a:ext>
            </a:extLst>
          </p:cNvPr>
          <p:cNvSpPr/>
          <p:nvPr/>
        </p:nvSpPr>
        <p:spPr>
          <a:xfrm>
            <a:off x="1124712" y="713233"/>
            <a:ext cx="3858768" cy="241401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21569E09-D1AC-67ED-9642-7F456ACFC0DA}"/>
              </a:ext>
            </a:extLst>
          </p:cNvPr>
          <p:cNvSpPr/>
          <p:nvPr/>
        </p:nvSpPr>
        <p:spPr>
          <a:xfrm>
            <a:off x="6217920" y="683514"/>
            <a:ext cx="3703320" cy="229057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FF2C5AC-2F6F-D30E-B47E-EBB71C954314}"/>
              </a:ext>
            </a:extLst>
          </p:cNvPr>
          <p:cNvSpPr/>
          <p:nvPr/>
        </p:nvSpPr>
        <p:spPr>
          <a:xfrm>
            <a:off x="1124712" y="3730751"/>
            <a:ext cx="3858768" cy="2414016"/>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9886342-D366-CA86-9A2D-0D6A93D3EA09}"/>
              </a:ext>
            </a:extLst>
          </p:cNvPr>
          <p:cNvSpPr/>
          <p:nvPr/>
        </p:nvSpPr>
        <p:spPr>
          <a:xfrm>
            <a:off x="6217920" y="3730751"/>
            <a:ext cx="3703320" cy="2290572"/>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A4F944-2EA0-8735-8CD1-D66E7E4A284D}"/>
              </a:ext>
            </a:extLst>
          </p:cNvPr>
          <p:cNvSpPr txBox="1"/>
          <p:nvPr/>
        </p:nvSpPr>
        <p:spPr>
          <a:xfrm>
            <a:off x="1719072" y="3127249"/>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ONE PRODUCT PAGE</a:t>
            </a:r>
          </a:p>
        </p:txBody>
      </p:sp>
      <p:sp>
        <p:nvSpPr>
          <p:cNvPr id="11" name="TextBox 10">
            <a:extLst>
              <a:ext uri="{FF2B5EF4-FFF2-40B4-BE49-F238E27FC236}">
                <a16:creationId xmlns:a16="http://schemas.microsoft.com/office/drawing/2014/main" id="{34E0237A-3E60-E374-879B-4E52C367A6ED}"/>
              </a:ext>
            </a:extLst>
          </p:cNvPr>
          <p:cNvSpPr txBox="1"/>
          <p:nvPr/>
        </p:nvSpPr>
        <p:spPr>
          <a:xfrm>
            <a:off x="6286500" y="3127249"/>
            <a:ext cx="3703320"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SMART PHONE BRANDS SECTION</a:t>
            </a:r>
          </a:p>
        </p:txBody>
      </p:sp>
      <p:sp>
        <p:nvSpPr>
          <p:cNvPr id="12" name="TextBox 11">
            <a:extLst>
              <a:ext uri="{FF2B5EF4-FFF2-40B4-BE49-F238E27FC236}">
                <a16:creationId xmlns:a16="http://schemas.microsoft.com/office/drawing/2014/main" id="{0C6E172F-96C5-44B2-8F12-5AA018516C73}"/>
              </a:ext>
            </a:extLst>
          </p:cNvPr>
          <p:cNvSpPr txBox="1"/>
          <p:nvPr/>
        </p:nvSpPr>
        <p:spPr>
          <a:xfrm>
            <a:off x="1645920" y="6378937"/>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LOGIN PAGE</a:t>
            </a:r>
          </a:p>
        </p:txBody>
      </p:sp>
      <p:sp>
        <p:nvSpPr>
          <p:cNvPr id="13" name="TextBox 12">
            <a:extLst>
              <a:ext uri="{FF2B5EF4-FFF2-40B4-BE49-F238E27FC236}">
                <a16:creationId xmlns:a16="http://schemas.microsoft.com/office/drawing/2014/main" id="{50B1AF34-4E4D-BC79-4D3D-94010CB5B629}"/>
              </a:ext>
            </a:extLst>
          </p:cNvPr>
          <p:cNvSpPr txBox="1"/>
          <p:nvPr/>
        </p:nvSpPr>
        <p:spPr>
          <a:xfrm>
            <a:off x="6734556" y="6255992"/>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SINGIN PAGE</a:t>
            </a:r>
          </a:p>
        </p:txBody>
      </p:sp>
      <p:sp>
        <p:nvSpPr>
          <p:cNvPr id="14" name="TextBox 13">
            <a:extLst>
              <a:ext uri="{FF2B5EF4-FFF2-40B4-BE49-F238E27FC236}">
                <a16:creationId xmlns:a16="http://schemas.microsoft.com/office/drawing/2014/main" id="{B93E9BDB-84CE-663D-08C8-45FF4384B6C5}"/>
              </a:ext>
            </a:extLst>
          </p:cNvPr>
          <p:cNvSpPr txBox="1"/>
          <p:nvPr/>
        </p:nvSpPr>
        <p:spPr>
          <a:xfrm>
            <a:off x="4128516" y="113068"/>
            <a:ext cx="3063240" cy="461665"/>
          </a:xfrm>
          <a:prstGeom prst="rect">
            <a:avLst/>
          </a:prstGeom>
          <a:noFill/>
        </p:spPr>
        <p:txBody>
          <a:bodyPr wrap="square" rtlCol="0">
            <a:spAutoFit/>
          </a:bodyPr>
          <a:lstStyle/>
          <a:p>
            <a:pPr algn="ctr"/>
            <a:r>
              <a:rPr lang="en-US" sz="2400" b="1" u="sng" dirty="0">
                <a:effectLst>
                  <a:outerShdw blurRad="38100" dist="38100" dir="2700000" algn="tl">
                    <a:srgbClr val="000000">
                      <a:alpha val="43137"/>
                    </a:srgbClr>
                  </a:outerShdw>
                </a:effectLst>
              </a:rPr>
              <a:t>SNAP</a:t>
            </a:r>
            <a:r>
              <a:rPr lang="en-US" sz="2400" b="1" u="sng" dirty="0"/>
              <a:t> SHOTS</a:t>
            </a:r>
          </a:p>
        </p:txBody>
      </p:sp>
    </p:spTree>
    <p:extLst>
      <p:ext uri="{BB962C8B-B14F-4D97-AF65-F5344CB8AC3E}">
        <p14:creationId xmlns:p14="http://schemas.microsoft.com/office/powerpoint/2010/main" val="1269778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0E75-5714-56BD-B934-948EE10B0959}"/>
              </a:ext>
            </a:extLst>
          </p:cNvPr>
          <p:cNvSpPr>
            <a:spLocks noGrp="1"/>
          </p:cNvSpPr>
          <p:nvPr>
            <p:ph type="title"/>
          </p:nvPr>
        </p:nvSpPr>
        <p:spPr>
          <a:xfrm>
            <a:off x="1075944" y="402710"/>
            <a:ext cx="10515600"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ABOUT US PAGE OF OUR PROJECT</a:t>
            </a:r>
            <a:endParaRPr lang="en-US" dirty="0"/>
          </a:p>
        </p:txBody>
      </p:sp>
      <p:sp>
        <p:nvSpPr>
          <p:cNvPr id="3" name="Content Placeholder 2">
            <a:extLst>
              <a:ext uri="{FF2B5EF4-FFF2-40B4-BE49-F238E27FC236}">
                <a16:creationId xmlns:a16="http://schemas.microsoft.com/office/drawing/2014/main" id="{3F21151A-8697-116F-62C7-D26E72C25D55}"/>
              </a:ext>
            </a:extLst>
          </p:cNvPr>
          <p:cNvSpPr>
            <a:spLocks noGrp="1"/>
          </p:cNvSpPr>
          <p:nvPr>
            <p:ph idx="1"/>
          </p:nvPr>
        </p:nvSpPr>
        <p:spPr>
          <a:xfrm>
            <a:off x="838200" y="1825625"/>
            <a:ext cx="10515600" cy="2344039"/>
          </a:xfrm>
        </p:spPr>
        <p:txBody>
          <a:bodyPr>
            <a:normAutofit/>
          </a:bodyPr>
          <a:lstStyle/>
          <a:p>
            <a:r>
              <a:rPr lang="en-US" sz="1400" dirty="0"/>
              <a:t>About us page consists of a fixed and responsive navbar with and.</a:t>
            </a:r>
          </a:p>
          <a:p>
            <a:r>
              <a:rPr lang="en-US" sz="1400" dirty="0"/>
              <a:t>After the navbar we have one grid row in this grid we have some text for ourselves second we have one picture with a beautiful CSS hover effect if you want to see the hover effect so click on this picture.</a:t>
            </a:r>
          </a:p>
          <a:p>
            <a:r>
              <a:rPr lang="en-US" sz="1400" dirty="0"/>
              <a:t>After this grid we have another grid row in this grid row we have the same 4x md columns in this column we have some icons these icons represent our achievements and  Goals and more then.</a:t>
            </a:r>
          </a:p>
          <a:p>
            <a:r>
              <a:rPr lang="en-US" sz="1400" dirty="0"/>
              <a:t>And then after this section we have another section for our team Members this section consists of pictures of our team members.</a:t>
            </a:r>
          </a:p>
          <a:p>
            <a:r>
              <a:rPr lang="en-US" sz="1400" dirty="0"/>
              <a:t>Then we have Three accordions this accordion describes the story and history of our shop and products and many more…</a:t>
            </a:r>
          </a:p>
          <a:p>
            <a:r>
              <a:rPr lang="en-US" sz="1400" dirty="0"/>
              <a:t>After all section’s we have the same footer here as well.</a:t>
            </a:r>
          </a:p>
          <a:p>
            <a:endParaRPr lang="en-US" sz="1400" dirty="0"/>
          </a:p>
        </p:txBody>
      </p:sp>
      <p:sp>
        <p:nvSpPr>
          <p:cNvPr id="4" name="Rectangle 3">
            <a:extLst>
              <a:ext uri="{FF2B5EF4-FFF2-40B4-BE49-F238E27FC236}">
                <a16:creationId xmlns:a16="http://schemas.microsoft.com/office/drawing/2014/main" id="{70DB3136-0396-DD25-CE26-80B1914E7C42}"/>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ABCDC15E-FE3E-63F3-E40D-A0826973C08A}"/>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Graphic 6" descr="Presentation with bar chart with solid fill">
            <a:extLst>
              <a:ext uri="{FF2B5EF4-FFF2-40B4-BE49-F238E27FC236}">
                <a16:creationId xmlns:a16="http://schemas.microsoft.com/office/drawing/2014/main" id="{106D7795-02A1-024A-EB90-8816AEBCD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8176" y="646705"/>
            <a:ext cx="914400" cy="914400"/>
          </a:xfrm>
          <a:prstGeom prst="rect">
            <a:avLst/>
          </a:prstGeom>
        </p:spPr>
      </p:pic>
      <p:sp>
        <p:nvSpPr>
          <p:cNvPr id="8" name="TextBox 7">
            <a:extLst>
              <a:ext uri="{FF2B5EF4-FFF2-40B4-BE49-F238E27FC236}">
                <a16:creationId xmlns:a16="http://schemas.microsoft.com/office/drawing/2014/main" id="{7FB70E4C-E2CD-2447-2116-A8E233696224}"/>
              </a:ext>
            </a:extLst>
          </p:cNvPr>
          <p:cNvSpPr txBox="1"/>
          <p:nvPr/>
        </p:nvSpPr>
        <p:spPr>
          <a:xfrm>
            <a:off x="9878568" y="1010024"/>
            <a:ext cx="161544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About us page</a:t>
            </a:r>
          </a:p>
        </p:txBody>
      </p:sp>
      <p:sp>
        <p:nvSpPr>
          <p:cNvPr id="9" name="Rectangle 8">
            <a:extLst>
              <a:ext uri="{FF2B5EF4-FFF2-40B4-BE49-F238E27FC236}">
                <a16:creationId xmlns:a16="http://schemas.microsoft.com/office/drawing/2014/main" id="{B722D863-7267-111F-C8AD-46E2EEA3F043}"/>
              </a:ext>
            </a:extLst>
          </p:cNvPr>
          <p:cNvSpPr/>
          <p:nvPr/>
        </p:nvSpPr>
        <p:spPr>
          <a:xfrm>
            <a:off x="612648" y="4919472"/>
            <a:ext cx="2350008" cy="1719072"/>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6937D2-34C0-44AE-D546-06EC3A520608}"/>
              </a:ext>
            </a:extLst>
          </p:cNvPr>
          <p:cNvSpPr/>
          <p:nvPr/>
        </p:nvSpPr>
        <p:spPr>
          <a:xfrm>
            <a:off x="3145536" y="4919472"/>
            <a:ext cx="2350008" cy="1719072"/>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D945E1-DC78-D6B5-C459-E7D5A5F2781A}"/>
              </a:ext>
            </a:extLst>
          </p:cNvPr>
          <p:cNvSpPr/>
          <p:nvPr/>
        </p:nvSpPr>
        <p:spPr>
          <a:xfrm>
            <a:off x="5678424" y="4919472"/>
            <a:ext cx="2350008" cy="1719072"/>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6ED5C5-636D-81DA-658A-6872257E71D0}"/>
              </a:ext>
            </a:extLst>
          </p:cNvPr>
          <p:cNvSpPr/>
          <p:nvPr/>
        </p:nvSpPr>
        <p:spPr>
          <a:xfrm>
            <a:off x="8211312" y="4919472"/>
            <a:ext cx="2350008" cy="1719072"/>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86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934A-CC34-2EB7-CD3D-F4B5D1C2C5F1}"/>
              </a:ext>
            </a:extLst>
          </p:cNvPr>
          <p:cNvSpPr>
            <a:spLocks noGrp="1"/>
          </p:cNvSpPr>
          <p:nvPr>
            <p:ph type="title"/>
          </p:nvPr>
        </p:nvSpPr>
        <p:spPr>
          <a:xfrm>
            <a:off x="1158240" y="402710"/>
            <a:ext cx="6659880"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BRANDS PAGE OF OUR PROJECT</a:t>
            </a:r>
            <a:endParaRPr lang="en-US" dirty="0"/>
          </a:p>
        </p:txBody>
      </p:sp>
      <p:pic>
        <p:nvPicPr>
          <p:cNvPr id="7" name="Content Placeholder 6" descr="Shopping cart with solid fill">
            <a:extLst>
              <a:ext uri="{FF2B5EF4-FFF2-40B4-BE49-F238E27FC236}">
                <a16:creationId xmlns:a16="http://schemas.microsoft.com/office/drawing/2014/main" id="{D332BFEC-0BE1-0861-B2F2-D5CBD44EAF6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5152" y="647260"/>
            <a:ext cx="914400" cy="836461"/>
          </a:xfrm>
        </p:spPr>
      </p:pic>
      <p:sp>
        <p:nvSpPr>
          <p:cNvPr id="4" name="Rectangle 3">
            <a:extLst>
              <a:ext uri="{FF2B5EF4-FFF2-40B4-BE49-F238E27FC236}">
                <a16:creationId xmlns:a16="http://schemas.microsoft.com/office/drawing/2014/main" id="{C025A19E-07AF-61C9-CB5E-BA3EC2729942}"/>
              </a:ext>
            </a:extLst>
          </p:cNvPr>
          <p:cNvSpPr/>
          <p:nvPr/>
        </p:nvSpPr>
        <p:spPr>
          <a:xfrm>
            <a:off x="-91440" y="-109354"/>
            <a:ext cx="1408176" cy="102412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FF00F693-4F85-E1CD-E876-99BE8E13B14F}"/>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7EF4B7F-918C-FFD8-6FB8-4D546322E80A}"/>
              </a:ext>
            </a:extLst>
          </p:cNvPr>
          <p:cNvSpPr txBox="1"/>
          <p:nvPr/>
        </p:nvSpPr>
        <p:spPr>
          <a:xfrm>
            <a:off x="9261348" y="1065490"/>
            <a:ext cx="2517648"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Brands and shop page</a:t>
            </a:r>
          </a:p>
        </p:txBody>
      </p:sp>
      <p:sp>
        <p:nvSpPr>
          <p:cNvPr id="9" name="Content Placeholder 2">
            <a:extLst>
              <a:ext uri="{FF2B5EF4-FFF2-40B4-BE49-F238E27FC236}">
                <a16:creationId xmlns:a16="http://schemas.microsoft.com/office/drawing/2014/main" id="{579E96E3-129C-12FB-EB52-661121655B74}"/>
              </a:ext>
            </a:extLst>
          </p:cNvPr>
          <p:cNvSpPr txBox="1">
            <a:spLocks/>
          </p:cNvSpPr>
          <p:nvPr/>
        </p:nvSpPr>
        <p:spPr>
          <a:xfrm>
            <a:off x="838200" y="1825625"/>
            <a:ext cx="10515600" cy="29566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Our Brands Section consists of A Lot of electronics brands Like Dawlance, Orient, Pel, Sony, And many more.</a:t>
            </a:r>
          </a:p>
          <a:p>
            <a:r>
              <a:rPr lang="en-US" sz="1400" dirty="0"/>
              <a:t>If our user clicks any Brand, he/she was redirected to our brand and shop page, consisting of one product banner with the brand name and its picture.</a:t>
            </a:r>
          </a:p>
          <a:p>
            <a:r>
              <a:rPr lang="en-US" sz="1400" dirty="0"/>
              <a:t>If the user scrolls down the page then we have a lot of products of particular brands on this page like Mobile phone refrigerator hand watches washing Machin and many more items on the product page.</a:t>
            </a:r>
          </a:p>
          <a:p>
            <a:r>
              <a:rPr lang="en-US" sz="1400" dirty="0"/>
              <a:t>If our user clicks any particular product item then he/she will redirect to our product page.</a:t>
            </a:r>
          </a:p>
          <a:p>
            <a:r>
              <a:rPr lang="en-US" sz="1400" dirty="0"/>
              <a:t>Our one product page consists of the same navbar of the webpage and product picture with a beautiful hover effect if you hover the picture.</a:t>
            </a:r>
          </a:p>
          <a:p>
            <a:r>
              <a:rPr lang="en-US" sz="1400" dirty="0"/>
              <a:t> On this page we have full information like product name, model, prize quantity, and product description, and one accordion in this accordion we have provided other information about our production company and our website.</a:t>
            </a:r>
          </a:p>
          <a:p>
            <a:r>
              <a:rPr lang="en-US" sz="1400" dirty="0"/>
              <a:t>Then we have a responsive footer.</a:t>
            </a:r>
          </a:p>
        </p:txBody>
      </p:sp>
      <p:sp>
        <p:nvSpPr>
          <p:cNvPr id="10" name="Rectangle 9">
            <a:extLst>
              <a:ext uri="{FF2B5EF4-FFF2-40B4-BE49-F238E27FC236}">
                <a16:creationId xmlns:a16="http://schemas.microsoft.com/office/drawing/2014/main" id="{BDE550C1-41F7-04C1-FC93-6B608DA770B8}"/>
              </a:ext>
            </a:extLst>
          </p:cNvPr>
          <p:cNvSpPr/>
          <p:nvPr/>
        </p:nvSpPr>
        <p:spPr>
          <a:xfrm>
            <a:off x="838200" y="5072917"/>
            <a:ext cx="2471928" cy="1583915"/>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F56964-52C2-5675-18FC-B8662B8DAAEE}"/>
              </a:ext>
            </a:extLst>
          </p:cNvPr>
          <p:cNvSpPr/>
          <p:nvPr/>
        </p:nvSpPr>
        <p:spPr>
          <a:xfrm>
            <a:off x="3471672" y="5085638"/>
            <a:ext cx="2471928" cy="157119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29473A-9CDB-2815-B267-D4BEFF4935F9}"/>
              </a:ext>
            </a:extLst>
          </p:cNvPr>
          <p:cNvSpPr/>
          <p:nvPr/>
        </p:nvSpPr>
        <p:spPr>
          <a:xfrm>
            <a:off x="6105144" y="5072917"/>
            <a:ext cx="2368296" cy="1571194"/>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042B91-9729-4253-A87B-7E30325193D9}"/>
              </a:ext>
            </a:extLst>
          </p:cNvPr>
          <p:cNvSpPr/>
          <p:nvPr/>
        </p:nvSpPr>
        <p:spPr>
          <a:xfrm>
            <a:off x="8595360" y="5085637"/>
            <a:ext cx="2368296" cy="1558474"/>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444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789F0-2A0E-4D85-6F24-B7C56B94D618}"/>
              </a:ext>
            </a:extLst>
          </p:cNvPr>
          <p:cNvSpPr>
            <a:spLocks noGrp="1"/>
          </p:cNvSpPr>
          <p:nvPr>
            <p:ph type="title"/>
          </p:nvPr>
        </p:nvSpPr>
        <p:spPr>
          <a:xfrm>
            <a:off x="947928" y="402710"/>
            <a:ext cx="10515600"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CONTACT US PAGE OF OUR PROJECT</a:t>
            </a:r>
            <a:endParaRPr lang="en-US" dirty="0"/>
          </a:p>
        </p:txBody>
      </p:sp>
      <p:sp>
        <p:nvSpPr>
          <p:cNvPr id="4" name="Rectangle 3">
            <a:extLst>
              <a:ext uri="{FF2B5EF4-FFF2-40B4-BE49-F238E27FC236}">
                <a16:creationId xmlns:a16="http://schemas.microsoft.com/office/drawing/2014/main" id="{210D58F5-E101-E608-AAF6-1E85D98A40DE}"/>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1C81144D-D67F-58F0-7A34-779A1230F106}"/>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Content Placeholder 12" descr="Speaker phone with solid fill">
            <a:extLst>
              <a:ext uri="{FF2B5EF4-FFF2-40B4-BE49-F238E27FC236}">
                <a16:creationId xmlns:a16="http://schemas.microsoft.com/office/drawing/2014/main" id="{CFCD76AF-8EE7-3861-EBFE-3B37A6A1B00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0328" y="608291"/>
            <a:ext cx="914400" cy="914400"/>
          </a:xfrm>
        </p:spPr>
      </p:pic>
      <p:sp>
        <p:nvSpPr>
          <p:cNvPr id="14" name="TextBox 13">
            <a:extLst>
              <a:ext uri="{FF2B5EF4-FFF2-40B4-BE49-F238E27FC236}">
                <a16:creationId xmlns:a16="http://schemas.microsoft.com/office/drawing/2014/main" id="{D105A235-3946-71D2-5A79-2BA013C8ACC5}"/>
              </a:ext>
            </a:extLst>
          </p:cNvPr>
          <p:cNvSpPr txBox="1"/>
          <p:nvPr/>
        </p:nvSpPr>
        <p:spPr>
          <a:xfrm>
            <a:off x="9421368" y="1065491"/>
            <a:ext cx="2042160" cy="369332"/>
          </a:xfrm>
          <a:prstGeom prst="rect">
            <a:avLst/>
          </a:prstGeom>
          <a:noFill/>
          <a:ln>
            <a:noFill/>
          </a:ln>
        </p:spPr>
        <p:txBody>
          <a:bodyPr wrap="square" rtlCol="0">
            <a:spAutoFit/>
          </a:bodyPr>
          <a:lstStyle/>
          <a:p>
            <a:r>
              <a:rPr lang="en-US" b="1" dirty="0">
                <a:effectLst>
                  <a:outerShdw blurRad="38100" dist="38100" dir="2700000" algn="tl">
                    <a:srgbClr val="000000">
                      <a:alpha val="43137"/>
                    </a:srgbClr>
                  </a:outerShdw>
                </a:effectLst>
              </a:rPr>
              <a:t>CONTACT US PAGE</a:t>
            </a:r>
          </a:p>
        </p:txBody>
      </p:sp>
      <p:sp>
        <p:nvSpPr>
          <p:cNvPr id="15" name="Content Placeholder 2">
            <a:extLst>
              <a:ext uri="{FF2B5EF4-FFF2-40B4-BE49-F238E27FC236}">
                <a16:creationId xmlns:a16="http://schemas.microsoft.com/office/drawing/2014/main" id="{6EEAE44F-7110-6728-24A3-9AC101078854}"/>
              </a:ext>
            </a:extLst>
          </p:cNvPr>
          <p:cNvSpPr txBox="1">
            <a:spLocks/>
          </p:cNvSpPr>
          <p:nvPr/>
        </p:nvSpPr>
        <p:spPr>
          <a:xfrm>
            <a:off x="838200" y="1825625"/>
            <a:ext cx="10515600" cy="29566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This is our contact us page we have some input fields like the user’s first name last name phone number Email &amp; message.</a:t>
            </a:r>
          </a:p>
          <a:p>
            <a:r>
              <a:rPr lang="en-US" sz="1400" dirty="0"/>
              <a:t>Contact us form has to button Submit button and reset button if you click submit button so your data will be submitted to our server. If the user clicks the reset button so your form will be reset. </a:t>
            </a:r>
          </a:p>
          <a:p>
            <a:r>
              <a:rPr lang="en-US" sz="1400" dirty="0"/>
              <a:t>if the User wants to communicate so he needs to fill out our contact us form.</a:t>
            </a:r>
          </a:p>
          <a:p>
            <a:r>
              <a:rPr lang="en-US" sz="1400" dirty="0"/>
              <a:t>And then we have the same footer with the email address &amp; shop address with it.</a:t>
            </a:r>
          </a:p>
          <a:p>
            <a:endParaRPr lang="en-US" sz="1400" dirty="0"/>
          </a:p>
        </p:txBody>
      </p:sp>
      <p:sp>
        <p:nvSpPr>
          <p:cNvPr id="16" name="Rectangle 15">
            <a:extLst>
              <a:ext uri="{FF2B5EF4-FFF2-40B4-BE49-F238E27FC236}">
                <a16:creationId xmlns:a16="http://schemas.microsoft.com/office/drawing/2014/main" id="{35E05D11-3459-E7B5-0339-6998E6092D94}"/>
              </a:ext>
            </a:extLst>
          </p:cNvPr>
          <p:cNvSpPr/>
          <p:nvPr/>
        </p:nvSpPr>
        <p:spPr>
          <a:xfrm>
            <a:off x="2295144" y="3502152"/>
            <a:ext cx="6647688" cy="3236976"/>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123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976B-D632-E988-224E-E656B26F0273}"/>
              </a:ext>
            </a:extLst>
          </p:cNvPr>
          <p:cNvSpPr>
            <a:spLocks noGrp="1"/>
          </p:cNvSpPr>
          <p:nvPr>
            <p:ph type="title"/>
          </p:nvPr>
        </p:nvSpPr>
        <p:spPr>
          <a:xfrm>
            <a:off x="1112520" y="402710"/>
            <a:ext cx="9622536" cy="1325563"/>
          </a:xfrm>
        </p:spPr>
        <p:txBody>
          <a:bodyPr/>
          <a:lstStyle/>
          <a:p>
            <a:pPr algn="ctr"/>
            <a:r>
              <a:rPr lang="en-US" b="1" u="sng" dirty="0">
                <a:effectLst>
                  <a:outerShdw blurRad="38100" dist="38100" dir="2700000" algn="tl">
                    <a:srgbClr val="000000">
                      <a:alpha val="43137"/>
                    </a:srgbClr>
                  </a:outerShdw>
                </a:effectLst>
                <a:latin typeface="Agency FB" panose="020B0503020202020204" pitchFamily="34" charset="0"/>
              </a:rPr>
              <a:t>PROBLEM STATMENTS</a:t>
            </a:r>
            <a:endParaRPr lang="en-US" dirty="0"/>
          </a:p>
        </p:txBody>
      </p:sp>
      <p:sp>
        <p:nvSpPr>
          <p:cNvPr id="7" name="Rectangle 6">
            <a:extLst>
              <a:ext uri="{FF2B5EF4-FFF2-40B4-BE49-F238E27FC236}">
                <a16:creationId xmlns:a16="http://schemas.microsoft.com/office/drawing/2014/main" id="{CD949FAB-4D66-8FFC-4909-9610304323C6}"/>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alf Frame 7">
            <a:extLst>
              <a:ext uri="{FF2B5EF4-FFF2-40B4-BE49-F238E27FC236}">
                <a16:creationId xmlns:a16="http://schemas.microsoft.com/office/drawing/2014/main" id="{FBC3AF2F-7117-B4B8-28FF-DB53ED5D64AB}"/>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ontent Placeholder 2">
            <a:extLst>
              <a:ext uri="{FF2B5EF4-FFF2-40B4-BE49-F238E27FC236}">
                <a16:creationId xmlns:a16="http://schemas.microsoft.com/office/drawing/2014/main" id="{6F7D0201-0D12-CFB9-3C19-0EB8AFB888C7}"/>
              </a:ext>
            </a:extLst>
          </p:cNvPr>
          <p:cNvSpPr txBox="1">
            <a:spLocks noGrp="1"/>
          </p:cNvSpPr>
          <p:nvPr>
            <p:ph idx="1"/>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effectLst/>
                <a:latin typeface="Calibri (Body)"/>
                <a:ea typeface="Times New Roman" panose="02020603050405020304" pitchFamily="18" charset="0"/>
              </a:rPr>
              <a:t>Liberty Electronics is a shop selling various electronic products. The company advertises by distributing the pamphlets, advertising on television and so on. Due to rapid development in internet field, the company decides to launch a website where people will get all the information about the various products available with them easily.</a:t>
            </a:r>
          </a:p>
          <a:p>
            <a:pPr marL="0" marR="0">
              <a:spcBef>
                <a:spcPts val="0"/>
              </a:spcBef>
              <a:spcAft>
                <a:spcPts val="0"/>
              </a:spcAft>
            </a:pPr>
            <a:endParaRPr lang="en-US" sz="1500" dirty="0"/>
          </a:p>
          <a:p>
            <a:pPr marL="0" marR="0">
              <a:spcBef>
                <a:spcPts val="0"/>
              </a:spcBef>
              <a:spcAft>
                <a:spcPts val="0"/>
              </a:spcAft>
            </a:pPr>
            <a:r>
              <a:rPr lang="en-US" sz="1500" dirty="0"/>
              <a:t>   </a:t>
            </a:r>
            <a:r>
              <a:rPr lang="en-US" sz="1500" b="1" dirty="0">
                <a:effectLst/>
                <a:latin typeface="Calibri (Body)"/>
                <a:ea typeface="Times New Roman" panose="02020603050405020304" pitchFamily="18" charset="0"/>
              </a:rPr>
              <a:t>Requirement Specification:</a:t>
            </a:r>
            <a:endParaRPr lang="en-US" sz="1500" dirty="0">
              <a:effectLst/>
              <a:latin typeface="Calibri (Body)"/>
              <a:ea typeface="Times New Roman" panose="02020603050405020304" pitchFamily="18" charset="0"/>
            </a:endParaRPr>
          </a:p>
          <a:p>
            <a:pPr marL="0" marR="0" algn="just">
              <a:spcBef>
                <a:spcPts val="0"/>
              </a:spcBef>
              <a:spcAft>
                <a:spcPts val="0"/>
              </a:spcAft>
            </a:pPr>
            <a:r>
              <a:rPr lang="en-US" sz="1500" dirty="0">
                <a:effectLst/>
                <a:latin typeface="Calibri (Body)"/>
                <a:ea typeface="Times New Roman" panose="02020603050405020304" pitchFamily="18" charset="0"/>
              </a:rPr>
              <a:t>The Web site is to be created based on the following requirements.</a:t>
            </a:r>
          </a:p>
          <a:p>
            <a:pPr marL="342900" marR="0" lvl="0" indent="-342900">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The Home Page should be created making use of sections with a suitable logo </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The site should display a menu which will contain the options for brief introduction about the various products available, location of the shop and any other information if required.</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The information should be categorized according to the brand names of the products like if a User wants to see only Samsung products then he click on a Link/button/menu etc. and he will see only That Brand products.</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When a user selects any particular brand, a list of products for that brand will be displayed</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A brief summary of features of individual products should be displayed on the Web Page along with the product but detailed Features should be stored in Individual Word documents which can be downloaded or viewed by the User who wishes to see the same.</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The user should also be able to compare the various products of different as well as similar brands.</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There should be a “Contact Us” page which will have the Address of the Company which is as follows and the mail address which when clicked will invoke the local mail client from where they can send an email.</a:t>
            </a:r>
          </a:p>
          <a:p>
            <a:endParaRPr lang="en-US" sz="1400" dirty="0"/>
          </a:p>
        </p:txBody>
      </p:sp>
    </p:spTree>
    <p:extLst>
      <p:ext uri="{BB962C8B-B14F-4D97-AF65-F5344CB8AC3E}">
        <p14:creationId xmlns:p14="http://schemas.microsoft.com/office/powerpoint/2010/main" val="1858892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TotalTime>
  <Words>1487</Words>
  <Application>Microsoft Office PowerPoint</Application>
  <PresentationFormat>Widescreen</PresentationFormat>
  <Paragraphs>102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Agency FB</vt:lpstr>
      <vt:lpstr>Arial</vt:lpstr>
      <vt:lpstr>Calibri</vt:lpstr>
      <vt:lpstr>Calibri (Body)</vt:lpstr>
      <vt:lpstr>Calibri Light</vt:lpstr>
      <vt:lpstr>Forte</vt:lpstr>
      <vt:lpstr>Wingdings</vt:lpstr>
      <vt:lpstr>Office Theme</vt:lpstr>
      <vt:lpstr>PowerPoint Presentation</vt:lpstr>
      <vt:lpstr>INTRODUCTION OF OUR PROJECT</vt:lpstr>
      <vt:lpstr>BLOG SECTION AND ITS PAGES.</vt:lpstr>
      <vt:lpstr>PowerPoint Presentation</vt:lpstr>
      <vt:lpstr>PowerPoint Presentation</vt:lpstr>
      <vt:lpstr>ABOUT US PAGE OF OUR PROJECT</vt:lpstr>
      <vt:lpstr>BRANDS PAGE OF OUR PROJECT</vt:lpstr>
      <vt:lpstr>CONTACT US PAGE OF OUR PROJECT</vt:lpstr>
      <vt:lpstr>PROBLEM STATMENTS</vt:lpstr>
      <vt:lpstr>PROBLEM STATEMENTS SOLVED</vt:lpstr>
      <vt:lpstr>LOGIN AND SIGNUP PAGE OF OUR PROJECT</vt:lpstr>
      <vt:lpstr>GOOGLE LIGHTHOUSE &amp; AHREFS REPORT</vt:lpstr>
      <vt:lpstr>THANKS FOR WATCHING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AG Computer</cp:lastModifiedBy>
  <cp:revision>34</cp:revision>
  <dcterms:created xsi:type="dcterms:W3CDTF">2023-01-29T05:56:15Z</dcterms:created>
  <dcterms:modified xsi:type="dcterms:W3CDTF">2023-02-03T13:24:11Z</dcterms:modified>
</cp:coreProperties>
</file>